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78" r:id="rId4"/>
    <p:sldId id="317" r:id="rId5"/>
    <p:sldId id="1567" r:id="rId6"/>
    <p:sldId id="1568" r:id="rId7"/>
    <p:sldId id="1569" r:id="rId8"/>
    <p:sldId id="379" r:id="rId9"/>
    <p:sldId id="281" r:id="rId10"/>
    <p:sldId id="383" r:id="rId11"/>
    <p:sldId id="385" r:id="rId12"/>
    <p:sldId id="387" r:id="rId13"/>
    <p:sldId id="388" r:id="rId14"/>
    <p:sldId id="389" r:id="rId15"/>
    <p:sldId id="390" r:id="rId16"/>
    <p:sldId id="380" r:id="rId17"/>
    <p:sldId id="381" r:id="rId18"/>
    <p:sldId id="394" r:id="rId19"/>
    <p:sldId id="395" r:id="rId20"/>
    <p:sldId id="392" r:id="rId21"/>
    <p:sldId id="1571" r:id="rId22"/>
    <p:sldId id="384" r:id="rId23"/>
    <p:sldId id="393" r:id="rId24"/>
    <p:sldId id="391" r:id="rId25"/>
    <p:sldId id="396" r:id="rId26"/>
    <p:sldId id="382" r:id="rId27"/>
    <p:sldId id="31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0000"/>
    <a:srgbClr val="FF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18" autoAdjust="0"/>
    <p:restoredTop sz="95948"/>
  </p:normalViewPr>
  <p:slideViewPr>
    <p:cSldViewPr snapToGrid="0" showGuides="1">
      <p:cViewPr varScale="1">
        <p:scale>
          <a:sx n="121" d="100"/>
          <a:sy n="121" d="100"/>
        </p:scale>
        <p:origin x="632" y="184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4744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32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201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5B47D6-DAD7-40A6-BD10-CD2FABB132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09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960874-3F9B-4D3F-855A-5669B09C929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1140DE-B7EF-4821-92DB-87F8292871A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2D1BE3B-CE32-4F45-9E7C-3CF4C5DACDC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F1FA09A-98C2-4BC7-A032-43C843531C6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8718837-365D-4859-B99D-1C4C5BB7E50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 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74010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E24A2BE-80CE-4B79-BF31-91FA62C04420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2160665"/>
            <a:ext cx="12192000" cy="25027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51014-6E90-4769-BCD9-A06A9FC17AC8}"/>
              </a:ext>
            </a:extLst>
          </p:cNvPr>
          <p:cNvSpPr/>
          <p:nvPr userDrawn="1"/>
        </p:nvSpPr>
        <p:spPr>
          <a:xfrm>
            <a:off x="0" y="2026940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C926F-7282-4E00-BF8A-8D24B274039B}"/>
              </a:ext>
            </a:extLst>
          </p:cNvPr>
          <p:cNvSpPr/>
          <p:nvPr userDrawn="1"/>
        </p:nvSpPr>
        <p:spPr>
          <a:xfrm>
            <a:off x="0" y="4725144"/>
            <a:ext cx="12192000" cy="72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50336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2">
            <a:extLst>
              <a:ext uri="{FF2B5EF4-FFF2-40B4-BE49-F238E27FC236}">
                <a16:creationId xmlns:a16="http://schemas.microsoft.com/office/drawing/2014/main" id="{A7A44CD1-8791-4411-9DCF-BE8F9EB9EB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4584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C24402-8447-448E-89E3-183EBB1DA00D}"/>
              </a:ext>
            </a:extLst>
          </p:cNvPr>
          <p:cNvSpPr/>
          <p:nvPr userDrawn="1"/>
        </p:nvSpPr>
        <p:spPr>
          <a:xfrm>
            <a:off x="0" y="2996952"/>
            <a:ext cx="12192000" cy="1872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E4CF9D97-FAE0-4B0A-A30C-8936E46C66B2}"/>
              </a:ext>
            </a:extLst>
          </p:cNvPr>
          <p:cNvGrpSpPr/>
          <p:nvPr userDrawn="1"/>
        </p:nvGrpSpPr>
        <p:grpSpPr>
          <a:xfrm>
            <a:off x="4763852" y="1553600"/>
            <a:ext cx="2664296" cy="4683693"/>
            <a:chOff x="445712" y="1449040"/>
            <a:chExt cx="2113018" cy="3924176"/>
          </a:xfrm>
        </p:grpSpPr>
        <p:sp>
          <p:nvSpPr>
            <p:cNvPr id="6" name="Rounded Rectangle 7">
              <a:extLst>
                <a:ext uri="{FF2B5EF4-FFF2-40B4-BE49-F238E27FC236}">
                  <a16:creationId xmlns:a16="http://schemas.microsoft.com/office/drawing/2014/main" id="{A665FA86-6430-4D7E-ABCB-4F8C3E52E09B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53DAFBD2-84EC-4D6B-80BE-DA211850906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8866A3A-5A93-49E6-8DE2-C98FC661D430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9" name="Oval 11">
                <a:extLst>
                  <a:ext uri="{FF2B5EF4-FFF2-40B4-BE49-F238E27FC236}">
                    <a16:creationId xmlns:a16="http://schemas.microsoft.com/office/drawing/2014/main" id="{EB10029A-074D-4812-8AB6-62EF3ED73579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0" name="Rounded Rectangle 12">
                <a:extLst>
                  <a:ext uri="{FF2B5EF4-FFF2-40B4-BE49-F238E27FC236}">
                    <a16:creationId xmlns:a16="http://schemas.microsoft.com/office/drawing/2014/main" id="{BE572564-2A3A-45E0-93B7-2FB78757998F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42F8FDE-91AA-45DB-A05E-7507C27F30F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4951770" y="1965170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5389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0070" y="432000"/>
            <a:ext cx="1111104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Untertitel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40070" y="972000"/>
            <a:ext cx="11111046" cy="540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Enter your subtitle here</a:t>
            </a:r>
          </a:p>
        </p:txBody>
      </p:sp>
      <p:sp>
        <p:nvSpPr>
          <p:cNvPr id="3" name="Text 1"/>
          <p:cNvSpPr>
            <a:spLocks noGrp="1"/>
          </p:cNvSpPr>
          <p:nvPr>
            <p:ph type="body" idx="1" hasCustomPrompt="1"/>
          </p:nvPr>
        </p:nvSpPr>
        <p:spPr bwMode="gray">
          <a:xfrm>
            <a:off x="540070" y="1512000"/>
            <a:ext cx="2671548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4" name="Inhalt 1"/>
          <p:cNvSpPr>
            <a:spLocks noGrp="1"/>
          </p:cNvSpPr>
          <p:nvPr>
            <p:ph sz="half" idx="2" hasCustomPrompt="1"/>
          </p:nvPr>
        </p:nvSpPr>
        <p:spPr bwMode="gray">
          <a:xfrm>
            <a:off x="540070" y="1872000"/>
            <a:ext cx="2671548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353236" y="1512000"/>
            <a:ext cx="2671548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28" name="Inhalt 2"/>
          <p:cNvSpPr>
            <a:spLocks noGrp="1"/>
          </p:cNvSpPr>
          <p:nvPr>
            <p:ph sz="quarter" idx="17" hasCustomPrompt="1"/>
          </p:nvPr>
        </p:nvSpPr>
        <p:spPr bwMode="gray">
          <a:xfrm>
            <a:off x="3353236" y="1872000"/>
            <a:ext cx="2671548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166403" y="1512000"/>
            <a:ext cx="2671548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26" name="Inhalt 3"/>
          <p:cNvSpPr>
            <a:spLocks noGrp="1"/>
          </p:cNvSpPr>
          <p:nvPr>
            <p:ph sz="quarter" idx="15" hasCustomPrompt="1"/>
          </p:nvPr>
        </p:nvSpPr>
        <p:spPr bwMode="gray">
          <a:xfrm>
            <a:off x="6166403" y="1872000"/>
            <a:ext cx="2671548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4"/>
          <p:cNvSpPr>
            <a:spLocks noGrp="1"/>
          </p:cNvSpPr>
          <p:nvPr>
            <p:ph type="body" sz="quarter" idx="3" hasCustomPrompt="1"/>
          </p:nvPr>
        </p:nvSpPr>
        <p:spPr bwMode="gray">
          <a:xfrm>
            <a:off x="8979569" y="1512000"/>
            <a:ext cx="2671548" cy="360000"/>
          </a:xfrm>
          <a:solidFill>
            <a:schemeClr val="bg1">
              <a:lumMod val="65000"/>
            </a:schemeClr>
          </a:solidFill>
        </p:spPr>
        <p:txBody>
          <a:bodyPr lIns="252000" rIns="144000" anchor="ctr"/>
          <a:lstStyle>
            <a:lvl1pPr marL="0" indent="0">
              <a:lnSpc>
                <a:spcPct val="100000"/>
              </a:lnSpc>
              <a:buNone/>
              <a:defRPr sz="2000" b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6" name="Inhalt 4"/>
          <p:cNvSpPr>
            <a:spLocks noGrp="1"/>
          </p:cNvSpPr>
          <p:nvPr>
            <p:ph sz="quarter" idx="4" hasCustomPrompt="1"/>
          </p:nvPr>
        </p:nvSpPr>
        <p:spPr bwMode="gray">
          <a:xfrm>
            <a:off x="8979569" y="1872000"/>
            <a:ext cx="2671548" cy="3938400"/>
          </a:xfrm>
          <a:solidFill>
            <a:schemeClr val="bg1">
              <a:lumMod val="95000"/>
            </a:schemeClr>
          </a:solidFill>
        </p:spPr>
        <p:txBody>
          <a:bodyPr lIns="252000" tIns="252000" rIns="252000" bIns="252000"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um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2022FFB-CE25-42AE-8D3F-F7DC0EB8659A}" type="datetime1">
              <a:rPr lang="en-US" noProof="0" smtClean="0"/>
              <a:t>11/21/21</a:t>
            </a:fld>
            <a:endParaRPr lang="en-US" noProof="0" dirty="0"/>
          </a:p>
        </p:txBody>
      </p:sp>
      <p:sp>
        <p:nvSpPr>
          <p:cNvPr id="8" name="Fußzeile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9" name="Foliennummer"/>
          <p:cNvSpPr>
            <a:spLocks noGrp="1"/>
          </p:cNvSpPr>
          <p:nvPr>
            <p:ph type="sldNum" sz="quarter" idx="12"/>
          </p:nvPr>
        </p:nvSpPr>
        <p:spPr bwMode="gray">
          <a:xfrm>
            <a:off x="540070" y="6084000"/>
            <a:ext cx="900117" cy="360000"/>
          </a:xfrm>
        </p:spPr>
        <p:txBody>
          <a:bodyPr/>
          <a:lstStyle/>
          <a:p>
            <a:fld id="{02CEFE82-39F2-4F47-8A0C-D5AB3496FA5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49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20272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77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29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9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69" r:id="rId4"/>
    <p:sldLayoutId id="2147483675" r:id="rId5"/>
    <p:sldLayoutId id="2147483671" r:id="rId6"/>
    <p:sldLayoutId id="2147483672" r:id="rId7"/>
    <p:sldLayoutId id="2147483673" r:id="rId8"/>
    <p:sldLayoutId id="2147483674" r:id="rId9"/>
    <p:sldLayoutId id="2147483676" r:id="rId10"/>
    <p:sldLayoutId id="2147483665" r:id="rId11"/>
    <p:sldLayoutId id="2147483677" r:id="rId12"/>
    <p:sldLayoutId id="2147483681" r:id="rId13"/>
    <p:sldLayoutId id="2147483678" r:id="rId14"/>
    <p:sldLayoutId id="214748368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C680E6-1F55-C34A-8826-6AD16FB7E733}"/>
              </a:ext>
            </a:extLst>
          </p:cNvPr>
          <p:cNvSpPr txBox="1"/>
          <p:nvPr/>
        </p:nvSpPr>
        <p:spPr>
          <a:xfrm>
            <a:off x="310244" y="590273"/>
            <a:ext cx="1178792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sz="6000" dirty="0">
                <a:latin typeface="+mj-lt"/>
              </a:rPr>
              <a:t>การประยุกต์ใช้หลักการลีนบริหารจัดการโครงก่อสร้าง</a:t>
            </a:r>
            <a:endParaRPr lang="en-US" sz="6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6F45A5-4455-574C-9348-23EBF3DDFE21}"/>
              </a:ext>
            </a:extLst>
          </p:cNvPr>
          <p:cNvSpPr txBox="1"/>
          <p:nvPr/>
        </p:nvSpPr>
        <p:spPr>
          <a:xfrm>
            <a:off x="8319407" y="3352496"/>
            <a:ext cx="328073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  <a:endParaRPr lang="en-US" altLang="ko-KR" sz="1867" dirty="0">
              <a:cs typeface="Arial" pitchFamily="34" charset="0"/>
            </a:endParaRPr>
          </a:p>
          <a:p>
            <a:r>
              <a:rPr lang="th-TH" altLang="ko-KR" sz="1867" dirty="0">
                <a:cs typeface="Arial" pitchFamily="34" charset="0"/>
              </a:rPr>
              <a:t>      ทุกวันอาทิตย์ เวลา</a:t>
            </a:r>
            <a:r>
              <a:rPr lang="en-US" altLang="ko-KR" sz="1200" dirty="0">
                <a:cs typeface="Arial" pitchFamily="34" charset="0"/>
              </a:rPr>
              <a:t>15.00 – 17.00</a:t>
            </a:r>
            <a:endParaRPr lang="th-TH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91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C92548-5FE2-5C4F-944A-A38A758D7EE3}"/>
              </a:ext>
            </a:extLst>
          </p:cNvPr>
          <p:cNvSpPr txBox="1"/>
          <p:nvPr/>
        </p:nvSpPr>
        <p:spPr>
          <a:xfrm>
            <a:off x="8781392" y="14189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93894-B58B-2A46-9F63-042F12102E43}"/>
              </a:ext>
            </a:extLst>
          </p:cNvPr>
          <p:cNvSpPr txBox="1"/>
          <p:nvPr/>
        </p:nvSpPr>
        <p:spPr>
          <a:xfrm>
            <a:off x="940675" y="1308537"/>
            <a:ext cx="103106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0" i="0" u="none" strike="noStrike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    เพราะ ความสูญเสียนั้นไม่ได้ประเมินจากผลลัพธ์ขั้นสุดท้าย (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Final Products)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endParaRPr lang="th-TH" sz="28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                เพียงอย่างเดียว   แต่จะ</a:t>
            </a:r>
            <a:r>
              <a:rPr lang="th-TH" sz="2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ประเมินจากกิจกรรม    หรือกระบวนการทั้งหมดที่ใช้ทรัพยากร</a:t>
            </a:r>
          </a:p>
          <a:p>
            <a:r>
              <a:rPr lang="th-TH" sz="2800" dirty="0">
                <a:solidFill>
                  <a:srgbClr val="FF0000"/>
                </a:solidFill>
                <a:latin typeface="Tahoma" panose="020B0604030504040204" pitchFamily="34" charset="0"/>
              </a:rPr>
              <a:t>อธิบาย เช่นการวางแผน และควบคุมขั้นตอนก่อนทำงาน</a:t>
            </a:r>
          </a:p>
          <a:p>
            <a:r>
              <a:rPr lang="th-TH" sz="2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                   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โดย    ไม่ก่อให้เกิดมูลค่าเพิ่ม  (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Non-value added)</a:t>
            </a:r>
            <a:endParaRPr lang="th-TH" sz="28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th-TH" sz="2800" dirty="0">
                <a:solidFill>
                  <a:srgbClr val="000000"/>
                </a:solidFill>
                <a:latin typeface="Tahoma" panose="020B0604030504040204" pitchFamily="34" charset="0"/>
              </a:rPr>
              <a:t>            </a:t>
            </a:r>
            <a:r>
              <a:rPr lang="th-TH" sz="2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ในก่อสร้าง เช่น  ความผิดพลาดในการอ่านแบบ , การขาดการสื่อสาร , การทำงานนอกเหนือขั้นตอนกระบวนการที่กำหนดกิจกรรมที่มีความซ้ำซ้อน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โดยไม่จำเป็น การป้อนทรัพยากรเข้ากระบวนการผลิตช้าหรือเร็วเกินความจำเป็น การสั่งซื้อวัสดุที่ไม่ได้คุณลักษณะเข้ามาใช้งาน, การทำงานเสร็จก่อนกำหนดมากเกินไปและผลิตภัณฑ์หรือบริการที่ไม่ตรงกับความต้องการของลูกค้าเป็นต้น  </a:t>
            </a:r>
            <a:endParaRPr lang="en-TH" sz="2800" dirty="0"/>
          </a:p>
        </p:txBody>
      </p:sp>
    </p:spTree>
    <p:extLst>
      <p:ext uri="{BB962C8B-B14F-4D97-AF65-F5344CB8AC3E}">
        <p14:creationId xmlns:p14="http://schemas.microsoft.com/office/powerpoint/2010/main" val="1028367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27D1A0-E6B2-304B-BFBA-B79B749415B5}"/>
              </a:ext>
            </a:extLst>
          </p:cNvPr>
          <p:cNvSpPr txBox="1"/>
          <p:nvPr/>
        </p:nvSpPr>
        <p:spPr>
          <a:xfrm>
            <a:off x="8781392" y="14189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BE4E6-C67A-4C43-8537-C81A8C1A4C21}"/>
              </a:ext>
            </a:extLst>
          </p:cNvPr>
          <p:cNvSpPr txBox="1"/>
          <p:nvPr/>
        </p:nvSpPr>
        <p:spPr>
          <a:xfrm>
            <a:off x="1267810" y="902054"/>
            <a:ext cx="96563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หลักการ 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ลีน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:</a:t>
            </a:r>
          </a:p>
          <a:p>
            <a:endParaRPr lang="en-US" sz="28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        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จะเน้นไปที่การจัดหาผลิตภัณฑ์หรือการบริการที่ลูกค้าต้องการ</a:t>
            </a:r>
          </a:p>
          <a:p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th-TH" sz="2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โดย</a:t>
            </a:r>
            <a:r>
              <a:rPr lang="th-TH" sz="2800" b="0" i="0" u="none" strike="noStrike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การทำ</a:t>
            </a:r>
            <a:r>
              <a:rPr lang="th-TH" sz="2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ความเข้าใจในกระบวนการผลิต</a:t>
            </a:r>
          </a:p>
          <a:p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       และ              บ่งชี้ความสูญเสียภายในกระบวนการเหล่านั้น และกำจัดความสูญเสียเหล่านั้นทีละขั้นตอนอย่างต่อเนื่อง</a:t>
            </a:r>
            <a:endParaRPr lang="en-TH" sz="2800" dirty="0"/>
          </a:p>
        </p:txBody>
      </p:sp>
    </p:spTree>
    <p:extLst>
      <p:ext uri="{BB962C8B-B14F-4D97-AF65-F5344CB8AC3E}">
        <p14:creationId xmlns:p14="http://schemas.microsoft.com/office/powerpoint/2010/main" val="216631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ACA3CC-B564-7A4F-BF7E-4ACAB1AADB38}"/>
              </a:ext>
            </a:extLst>
          </p:cNvPr>
          <p:cNvSpPr txBox="1"/>
          <p:nvPr/>
        </p:nvSpPr>
        <p:spPr>
          <a:xfrm>
            <a:off x="945932" y="305068"/>
            <a:ext cx="7725103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th-TH" sz="2800" b="1" i="0" u="none" strike="noStrike" dirty="0">
                <a:solidFill>
                  <a:srgbClr val="000000"/>
                </a:solidFill>
                <a:effectLst/>
              </a:rPr>
              <a:t>หลักการทั่วไปของ </a:t>
            </a:r>
            <a:r>
              <a:rPr lang="th-TH" sz="2800" b="1" i="0" u="none" strike="noStrike" dirty="0" err="1">
                <a:solidFill>
                  <a:srgbClr val="000000"/>
                </a:solidFill>
                <a:effectLst/>
              </a:rPr>
              <a:t>ลีน</a:t>
            </a:r>
            <a:endParaRPr lang="th-TH" sz="2800" b="0" i="0" u="none" strike="noStrike" dirty="0">
              <a:solidFill>
                <a:srgbClr val="000000"/>
              </a:solidFill>
              <a:effectLst/>
            </a:endParaRPr>
          </a:p>
          <a:p>
            <a:pPr marL="228600" indent="-228600" algn="l">
              <a:spcAft>
                <a:spcPts val="0"/>
              </a:spcAft>
            </a:pP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·        ทำให้เกิดความสูญเสียน้อยที่สุด</a:t>
            </a:r>
          </a:p>
          <a:p>
            <a:pPr marL="228600" indent="-228600" algn="l">
              <a:spcAft>
                <a:spcPts val="0"/>
              </a:spcAft>
            </a:pP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·        ทำความเข้าใจในคุณลักษณะและคุณค่าของผลิตภัณฑ์ในมุมมองของลูกค้าโดยตรงและผู้ใช้ผลิตภัณฑ์ให้ชัดเจน</a:t>
            </a:r>
          </a:p>
          <a:p>
            <a:pPr marL="228600" indent="-228600" algn="l">
              <a:spcAft>
                <a:spcPts val="0"/>
              </a:spcAft>
            </a:pP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·        บ่งชี้กระบวนการหรือกรรมวิธีในการผลิตในสายงาน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</a:rPr>
              <a:t>ต่างๆ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 ที่มีผลต่อคุณลักษณะและคุณค่าดังกล่าว</a:t>
            </a:r>
          </a:p>
          <a:p>
            <a:pPr marL="228600" indent="-228600" algn="l">
              <a:spcAft>
                <a:spcPts val="0"/>
              </a:spcAft>
            </a:pPr>
            <a:r>
              <a:rPr lang="th-TH" sz="2800" dirty="0">
                <a:solidFill>
                  <a:srgbClr val="000000"/>
                </a:solidFill>
              </a:rPr>
              <a:t>         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กำจัดกระบวนการที่ไม่ก่อให้เกิดมูลค่าเพิ่มออกไป</a:t>
            </a:r>
          </a:p>
          <a:p>
            <a:pPr marL="228600" indent="-228600" algn="l">
              <a:spcAft>
                <a:spcPts val="0"/>
              </a:spcAft>
            </a:pP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·        </a:t>
            </a:r>
            <a:r>
              <a:rPr lang="th-TH" sz="2800" dirty="0">
                <a:solidFill>
                  <a:srgbClr val="000000"/>
                </a:solidFill>
              </a:rPr>
              <a:t>สนับสนุน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กระบวนการที่ทำให้เกิดมูลค่าเพิ่มให้สามารถดำเนินการ (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Flow) 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ได้อย่างสม่ำเสมอและต่อเนื่อง </a:t>
            </a:r>
          </a:p>
          <a:p>
            <a:pPr marL="228600" indent="-228600" algn="l">
              <a:spcAft>
                <a:spcPts val="0"/>
              </a:spcAft>
            </a:pP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·        </a:t>
            </a:r>
            <a:r>
              <a:rPr lang="th-TH" sz="2800" dirty="0">
                <a:solidFill>
                  <a:srgbClr val="000000"/>
                </a:solidFill>
              </a:rPr>
              <a:t>ไม่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ผลิตอะไรที่ยัง ไม่เป็นที่ต้องการจนกว่าจะมีความต้องการจากลูกค้า (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Demand Pull) 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และเมื่อจะผลิตต้องทำให้ เร็วที่สุด</a:t>
            </a:r>
          </a:p>
          <a:p>
            <a:br>
              <a:rPr lang="th-TH" dirty="0"/>
            </a:br>
            <a:endParaRPr lang="en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8B0A5-C36C-3B41-9573-1B704B3C1AA9}"/>
              </a:ext>
            </a:extLst>
          </p:cNvPr>
          <p:cNvSpPr txBox="1"/>
          <p:nvPr/>
        </p:nvSpPr>
        <p:spPr>
          <a:xfrm>
            <a:off x="8781392" y="14189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</p:spTree>
    <p:extLst>
      <p:ext uri="{BB962C8B-B14F-4D97-AF65-F5344CB8AC3E}">
        <p14:creationId xmlns:p14="http://schemas.microsoft.com/office/powerpoint/2010/main" val="48705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0013F7-EC58-9249-A125-3E6D62CD21F3}"/>
              </a:ext>
            </a:extLst>
          </p:cNvPr>
          <p:cNvSpPr txBox="1"/>
          <p:nvPr/>
        </p:nvSpPr>
        <p:spPr>
          <a:xfrm>
            <a:off x="8781392" y="14189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0D7779-177A-2B4D-B1EB-10120D01DC22}"/>
              </a:ext>
            </a:extLst>
          </p:cNvPr>
          <p:cNvSpPr txBox="1"/>
          <p:nvPr/>
        </p:nvSpPr>
        <p:spPr>
          <a:xfrm>
            <a:off x="1363718" y="1037161"/>
            <a:ext cx="610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หลักการ</a:t>
            </a:r>
            <a:r>
              <a:rPr lang="th-TH" sz="3600" b="1" dirty="0">
                <a:solidFill>
                  <a:srgbClr val="000000"/>
                </a:solidFill>
                <a:latin typeface="Tahoma" panose="020B0604030504040204" pitchFamily="34" charset="0"/>
              </a:rPr>
              <a:t>ทำงาน</a:t>
            </a:r>
            <a:r>
              <a:rPr lang="th-TH" sz="3600" b="1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และการจัดการแบบ</a:t>
            </a:r>
            <a:r>
              <a:rPr lang="th-TH" sz="3600" b="1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ลีน</a:t>
            </a:r>
            <a:endParaRPr lang="en-TH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2368CA-8A35-F74E-914C-7DAAA87836E2}"/>
              </a:ext>
            </a:extLst>
          </p:cNvPr>
          <p:cNvSpPr txBox="1"/>
          <p:nvPr/>
        </p:nvSpPr>
        <p:spPr>
          <a:xfrm>
            <a:off x="1710559" y="1691513"/>
            <a:ext cx="100820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0" i="0" u="none" strike="noStrike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         </a:t>
            </a:r>
            <a:r>
              <a:rPr lang="th-TH" sz="2400" b="0" i="0" u="none" strike="noStrike" dirty="0" err="1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ลีน</a:t>
            </a:r>
            <a:r>
              <a:rPr lang="th-TH" sz="2400" b="0" i="0" u="none" strike="noStrike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 ให้ความสำคัญกับแนวความคิด </a:t>
            </a:r>
            <a:r>
              <a:rPr lang="th-TH" sz="2400" b="0" i="0" u="none" strike="noStrike" dirty="0">
                <a:solidFill>
                  <a:srgbClr val="FF0000"/>
                </a:solidFill>
                <a:effectLst/>
                <a:cs typeface="Tahoma" panose="020B0604030504040204" pitchFamily="34" charset="0"/>
              </a:rPr>
              <a:t>"ทำให้ถูกตั้งแต่ต้น" </a:t>
            </a:r>
          </a:p>
          <a:p>
            <a:r>
              <a:rPr lang="th-TH" sz="2400" b="0" i="0" u="none" strike="noStrike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ในทางทฤษฎีของ </a:t>
            </a:r>
            <a:r>
              <a:rPr lang="th-TH" sz="2400" b="0" i="0" u="none" strike="noStrike" dirty="0" err="1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ลีน</a:t>
            </a:r>
            <a:r>
              <a:rPr lang="th-TH" sz="2400" b="0" i="0" u="none" strike="noStrike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 แล้ว การ</a:t>
            </a:r>
            <a:r>
              <a:rPr lang="th-TH" sz="2400" b="0" i="0" u="none" strike="noStrike" dirty="0">
                <a:solidFill>
                  <a:srgbClr val="000000"/>
                </a:solidFill>
                <a:effectLst/>
              </a:rPr>
              <a:t> "</a:t>
            </a:r>
            <a:r>
              <a:rPr lang="th-TH" sz="2400" b="0" i="0" u="none" strike="noStrike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ทำให้ถูก" ใน</a:t>
            </a:r>
            <a:r>
              <a:rPr lang="th-TH" sz="2400" b="0" i="0" u="none" strike="noStrike" dirty="0" err="1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ที่นี้</a:t>
            </a:r>
            <a:r>
              <a:rPr lang="th-TH" sz="2400" b="0" i="0" u="none" strike="noStrike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หมายถึง</a:t>
            </a:r>
            <a:r>
              <a:rPr lang="th-TH" sz="2400" b="0" i="0" u="none" strike="noStrike" dirty="0">
                <a:solidFill>
                  <a:srgbClr val="FF0000"/>
                </a:solidFill>
                <a:effectLst/>
                <a:cs typeface="Tahoma" panose="020B0604030504040204" pitchFamily="34" charset="0"/>
              </a:rPr>
              <a:t>การทำงานที่ป้องกัน ความผิดพลาดที่เกิดขึ้นได้อย่างสิ้นเชิง</a:t>
            </a:r>
            <a:r>
              <a:rPr lang="th-TH" sz="2400" b="0" i="0" u="none" strike="noStrike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                                                           </a:t>
            </a:r>
          </a:p>
          <a:p>
            <a:endParaRPr lang="th-TH" sz="2400" dirty="0">
              <a:solidFill>
                <a:srgbClr val="000000"/>
              </a:solidFill>
              <a:cs typeface="Tahoma" panose="020B0604030504040204" pitchFamily="34" charset="0"/>
            </a:endParaRPr>
          </a:p>
          <a:p>
            <a:endParaRPr lang="th-TH" sz="2400" b="0" i="0" u="none" strike="noStrike" dirty="0">
              <a:solidFill>
                <a:srgbClr val="000000"/>
              </a:solidFill>
              <a:effectLst/>
              <a:cs typeface="Tahoma" panose="020B0604030504040204" pitchFamily="34" charset="0"/>
            </a:endParaRPr>
          </a:p>
          <a:p>
            <a:r>
              <a:rPr lang="th-TH" sz="2400" dirty="0">
                <a:solidFill>
                  <a:srgbClr val="000000"/>
                </a:solidFill>
                <a:cs typeface="Tahoma" panose="020B0604030504040204" pitchFamily="34" charset="0"/>
              </a:rPr>
              <a:t>                  </a:t>
            </a:r>
            <a:r>
              <a:rPr lang="th-TH" sz="2400" b="0" i="0" u="none" strike="noStrike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ซึ่งเป็นสาระสำคัญของหลักการประยุกต์ใช้ </a:t>
            </a:r>
            <a:r>
              <a:rPr lang="th-TH" sz="2400" b="0" i="0" u="none" strike="noStrike" dirty="0" err="1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ลีน</a:t>
            </a:r>
            <a:r>
              <a:rPr lang="th-TH" sz="2400" b="0" i="0" u="none" strike="noStrike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 จะต้องมีการวิเคราะห์รายละเอียดของงาน และกระบวนการทำงานอย่างลึกซึ้ง เพื่อระบุที่มาหรือต้นตอของปัญหาที่อาจมีอยู่อย่างต่อเนื่อง โดยหวังว่าการกำจัดต้นเหตุ ปัญหาเหล่านี้จะทำให้ความ ผิดพลาดที่เกิดขึ้น</a:t>
            </a:r>
            <a:r>
              <a:rPr lang="th-TH" sz="2400" b="0" i="0" u="none" strike="noStrike" dirty="0" err="1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ซ้ำๆ</a:t>
            </a:r>
            <a:r>
              <a:rPr lang="th-TH" sz="2400" b="0" i="0" u="none" strike="noStrike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ในกระบวนการผลิตหมดไป</a:t>
            </a:r>
            <a:endParaRPr lang="en-TH" sz="2400" dirty="0"/>
          </a:p>
        </p:txBody>
      </p:sp>
    </p:spTree>
    <p:extLst>
      <p:ext uri="{BB962C8B-B14F-4D97-AF65-F5344CB8AC3E}">
        <p14:creationId xmlns:p14="http://schemas.microsoft.com/office/powerpoint/2010/main" val="235148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6F45A5-4455-574C-9348-23EBF3DDFE21}"/>
              </a:ext>
            </a:extLst>
          </p:cNvPr>
          <p:cNvSpPr txBox="1"/>
          <p:nvPr/>
        </p:nvSpPr>
        <p:spPr>
          <a:xfrm>
            <a:off x="8686800" y="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298922-A957-524B-9555-0A34247555D0}"/>
              </a:ext>
            </a:extLst>
          </p:cNvPr>
          <p:cNvSpPr txBox="1"/>
          <p:nvPr/>
        </p:nvSpPr>
        <p:spPr>
          <a:xfrm>
            <a:off x="838200" y="506793"/>
            <a:ext cx="110054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cs typeface="Tahoma" panose="020B0604030504040204" pitchFamily="34" charset="0"/>
              </a:rPr>
              <a:t>กลยุทธ์ดำเนิน ธุรกิจก่อสร้างที่รู้จักกัน ในนาม</a:t>
            </a:r>
            <a:r>
              <a:rPr lang="th-TH" sz="2400" dirty="0">
                <a:cs typeface="Tahoma" panose="020B0604030504040204" pitchFamily="34" charset="0"/>
              </a:rPr>
              <a:t> </a:t>
            </a:r>
            <a:r>
              <a:rPr lang="en-US" sz="2400" dirty="0"/>
              <a:t>Lean Construction </a:t>
            </a:r>
            <a:endParaRPr lang="th-TH" sz="2400" dirty="0"/>
          </a:p>
          <a:p>
            <a:r>
              <a:rPr lang="th-TH" sz="3200" dirty="0"/>
              <a:t>       </a:t>
            </a:r>
            <a:r>
              <a:rPr lang="en-US" sz="3200" dirty="0"/>
              <a:t>                   </a:t>
            </a:r>
            <a:r>
              <a:rPr lang="th-TH" sz="3200" dirty="0"/>
              <a:t>ดัดแปลงมาจากแนวคิดเดียวกันกับที่ใช้ในอุตสาหกรรมการผลิต</a:t>
            </a:r>
          </a:p>
          <a:p>
            <a:r>
              <a:rPr lang="th-TH" sz="3200" dirty="0"/>
              <a:t>ที่เรียกว่า </a:t>
            </a:r>
            <a:r>
              <a:rPr lang="en-US" sz="2800" dirty="0"/>
              <a:t>Lean Manufacturing </a:t>
            </a:r>
            <a:r>
              <a:rPr lang="th-TH" sz="2800" dirty="0"/>
              <a:t>หรือ </a:t>
            </a:r>
            <a:r>
              <a:rPr lang="en-US" sz="2800" dirty="0"/>
              <a:t>Lean Production </a:t>
            </a:r>
            <a:r>
              <a:rPr lang="th-TH" sz="3200" dirty="0"/>
              <a:t>เป็นการรวมของแนวคิดดังกล่าว</a:t>
            </a:r>
          </a:p>
          <a:p>
            <a:r>
              <a:rPr lang="th-TH" sz="3200" dirty="0"/>
              <a:t>               </a:t>
            </a:r>
          </a:p>
          <a:p>
            <a:endParaRPr lang="th-TH" sz="3200" dirty="0"/>
          </a:p>
          <a:p>
            <a:r>
              <a:rPr lang="th-TH" sz="3200" dirty="0"/>
              <a:t>                มาใช้บริหารโครงการก่อสร้างคือ </a:t>
            </a:r>
            <a:r>
              <a:rPr lang="th-TH" sz="3200" dirty="0">
                <a:solidFill>
                  <a:srgbClr val="FF0000"/>
                </a:solidFill>
              </a:rPr>
              <a:t>การปรับปรุงเทคนิคการก่อสร้างและวิธีการบริหารโครงการ</a:t>
            </a:r>
            <a:r>
              <a:rPr lang="th-TH" sz="3200" dirty="0"/>
              <a:t> เพื่อให้ได้สิ่งปลูกสร้างที่ตรงกับความต้องการของลูกค้า และมีผลตอบแทนที่เหมาะสม</a:t>
            </a:r>
            <a:endParaRPr lang="en-TH" sz="3200" dirty="0"/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22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5EC316-BCC3-1640-92D3-5516A94C9BF0}"/>
              </a:ext>
            </a:extLst>
          </p:cNvPr>
          <p:cNvSpPr txBox="1"/>
          <p:nvPr/>
        </p:nvSpPr>
        <p:spPr>
          <a:xfrm>
            <a:off x="8686800" y="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57CFBB-D258-004C-8C95-3F120EEE3354}"/>
              </a:ext>
            </a:extLst>
          </p:cNvPr>
          <p:cNvSpPr txBox="1"/>
          <p:nvPr/>
        </p:nvSpPr>
        <p:spPr>
          <a:xfrm>
            <a:off x="898072" y="996044"/>
            <a:ext cx="1059724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/>
              <a:t>ตัวอย่างแนว</a:t>
            </a:r>
            <a:r>
              <a:rPr lang="th-TH" sz="3200" dirty="0" err="1"/>
              <a:t>คิ</a:t>
            </a:r>
            <a:r>
              <a:rPr lang="th-TH" sz="3200" dirty="0"/>
              <a:t>ดล</a:t>
            </a:r>
            <a:r>
              <a:rPr lang="th-TH" sz="3200" dirty="0" err="1"/>
              <a:t>ีน</a:t>
            </a:r>
            <a:r>
              <a:rPr lang="th-TH" sz="3200" dirty="0"/>
              <a:t>ในการบริหารจัดการ</a:t>
            </a:r>
          </a:p>
          <a:p>
            <a:r>
              <a:rPr lang="th-TH" sz="3200" dirty="0"/>
              <a:t>     </a:t>
            </a:r>
            <a:r>
              <a:rPr lang="th-TH" sz="3200" dirty="0">
                <a:solidFill>
                  <a:srgbClr val="FF0000"/>
                </a:solidFill>
              </a:rPr>
              <a:t>กลุ่มบริษัทไท</a:t>
            </a:r>
            <a:r>
              <a:rPr lang="th-TH" sz="3200" dirty="0" err="1">
                <a:solidFill>
                  <a:srgbClr val="FF0000"/>
                </a:solidFill>
              </a:rPr>
              <a:t>คิ</a:t>
            </a:r>
            <a:r>
              <a:rPr lang="th-TH" sz="3200" dirty="0">
                <a:solidFill>
                  <a:srgbClr val="FF0000"/>
                </a:solidFill>
              </a:rPr>
              <a:t>ชา  ( </a:t>
            </a:r>
            <a:r>
              <a:rPr lang="en-US" sz="3200" dirty="0">
                <a:solidFill>
                  <a:srgbClr val="FF0000"/>
                </a:solidFill>
              </a:rPr>
              <a:t>Taikisha group )   </a:t>
            </a:r>
            <a:r>
              <a:rPr lang="th-TH" sz="3200" dirty="0"/>
              <a:t>ปัจจุบันถือเป็นบริษัทระดับแนวหน้าที่ดำเนินธุรกิจเป็นผู้ออกแบบ รับเหมางานก่อสร้าง งานระบบประกอบอาคารในโรงงานอุตสาหกรรมอาคารขนาดใหญ่   เป็นที่ยอมรับกันทั่วไปว่า     เป็นองค์การที่มีระบบการบริหารงานที่ดีย่อม</a:t>
            </a:r>
            <a:r>
              <a:rPr lang="th-TH" sz="3200" b="1" dirty="0"/>
              <a:t>บริษัทยึดถือแนวคิดและดำเนินนโยบายที่ว่า</a:t>
            </a:r>
          </a:p>
          <a:p>
            <a:endParaRPr lang="th-TH" sz="3200" b="1" dirty="0"/>
          </a:p>
          <a:p>
            <a:r>
              <a:rPr lang="th-TH" sz="3200" dirty="0"/>
              <a:t> </a:t>
            </a:r>
          </a:p>
          <a:p>
            <a:r>
              <a:rPr lang="th-TH" sz="3200" dirty="0"/>
              <a:t>“ การประกอบธุรกิจอย่างยั่งยืนนั้นจะยึดถือตัว</a:t>
            </a:r>
            <a:r>
              <a:rPr lang="th-TH" sz="3200" dirty="0">
                <a:solidFill>
                  <a:srgbClr val="FF0000"/>
                </a:solidFill>
              </a:rPr>
              <a:t>บุคคลอย่างเดียวไม่ได้ </a:t>
            </a:r>
            <a:r>
              <a:rPr lang="th-TH" sz="3200" dirty="0"/>
              <a:t>หากแต่</a:t>
            </a:r>
            <a:r>
              <a:rPr lang="th-TH" sz="3200" dirty="0">
                <a:solidFill>
                  <a:srgbClr val="FF0000"/>
                </a:solidFill>
              </a:rPr>
              <a:t>จะต้องมีระบบบริหารที่ดีโดยนำมาตรฐานระบบบริหารงานที่ใช้กันแพร่หลายนำมาเป็นหลักในการพัฒนาระบบบริหารของบริษัท</a:t>
            </a:r>
            <a:r>
              <a:rPr lang="th-TH" sz="3200" dirty="0"/>
              <a:t> อันจะนำพาบริษัทไปสู่การพัฒนาอย่างยั่งยืน 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517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827666-B26C-3841-8290-290A016A0BE4}"/>
              </a:ext>
            </a:extLst>
          </p:cNvPr>
          <p:cNvSpPr txBox="1"/>
          <p:nvPr/>
        </p:nvSpPr>
        <p:spPr>
          <a:xfrm>
            <a:off x="8781392" y="14189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EB59EA-24AF-F944-AACB-3484894623D7}"/>
              </a:ext>
            </a:extLst>
          </p:cNvPr>
          <p:cNvSpPr txBox="1"/>
          <p:nvPr/>
        </p:nvSpPr>
        <p:spPr>
          <a:xfrm>
            <a:off x="982585" y="1044766"/>
            <a:ext cx="1044465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875" algn="just">
              <a:spcAft>
                <a:spcPts val="0"/>
              </a:spcAft>
            </a:pPr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1.</a:t>
            </a:r>
            <a:r>
              <a:rPr lang="th-TH" sz="3600" b="1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การออกแบบโครงการก่อสร้าง</a:t>
            </a:r>
          </a:p>
          <a:p>
            <a:pPr indent="269875" algn="just">
              <a:spcAft>
                <a:spcPts val="0"/>
              </a:spcAft>
            </a:pP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การออกแบบไม่ได้เป็นแค่การออกแบบลักษณะรูปร่าง ภายนอกเพียงอย่างเดียวแต่เป็นการออกแบบให้ได้คุณลักษณะที่ลูกค้าต้องการ ซึ่งหมายความว่าแบบจะต้องมีความชัดเจนมากที่สุด เพื่อให้ลูกค้าได้รับรู้ถึงรายละเอียดมากที่สุด ป้องกันการเปลี่ยนแปลงแบบภายหลัง ซึ่งถือเป็นการสูญเสียอย่างหนึ่ง โดยอาจใช้อุปกรณ์หรือเทคนิคดังต่อไปนี้</a:t>
            </a:r>
          </a:p>
          <a:p>
            <a:pPr indent="269875" algn="just">
              <a:spcAft>
                <a:spcPts val="0"/>
              </a:spcAft>
            </a:pPr>
            <a:endParaRPr lang="th-TH" sz="2800" dirty="0"/>
          </a:p>
          <a:p>
            <a:pPr indent="269875" algn="just">
              <a:spcAft>
                <a:spcPts val="0"/>
              </a:spcAft>
            </a:pPr>
            <a:r>
              <a:rPr lang="en-US" sz="2800" dirty="0"/>
              <a:t>1.1</a:t>
            </a:r>
            <a:r>
              <a:rPr lang="th-TH" sz="2800" dirty="0"/>
              <a:t>ใช้เทคนิคการแสดงแบบ</a:t>
            </a:r>
            <a:r>
              <a:rPr lang="th-TH" sz="2800" dirty="0" err="1"/>
              <a:t>ต่างๆ</a:t>
            </a:r>
            <a:r>
              <a:rPr lang="th-TH" sz="2800" dirty="0"/>
              <a:t> เช่น ภาพเสมือนจริง (</a:t>
            </a:r>
            <a:r>
              <a:rPr lang="en-US" sz="2800" dirty="0"/>
              <a:t>Virtual Reality), </a:t>
            </a:r>
            <a:r>
              <a:rPr lang="th-TH" sz="2800" dirty="0"/>
              <a:t>แบบสามมิติ (3</a:t>
            </a:r>
            <a:r>
              <a:rPr lang="en-US" sz="2800" dirty="0"/>
              <a:t>D CAD) </a:t>
            </a:r>
            <a:r>
              <a:rPr lang="th-TH" sz="2800" dirty="0"/>
              <a:t>หรือ </a:t>
            </a:r>
            <a:r>
              <a:rPr lang="en-US" sz="2800" dirty="0"/>
              <a:t>Walk Through </a:t>
            </a:r>
            <a:r>
              <a:rPr lang="th-TH" sz="2800" dirty="0"/>
              <a:t>ซึ่งเป็นเทคนิคการแสดงแบบที่เหมือนกับกำลังเดินอยู่ในสิ่งก่อสร้าง ในการระบุความต้องการของลูกค้าอย่างชัดเจน เพื่อลดปัญหาที่อาจเกิดขึ้นจากการเปลี่ยนแปลงแบบในภายหลังโดยลูกค้า</a:t>
            </a:r>
            <a:endParaRPr lang="th-TH" sz="28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indent="269875" algn="just">
              <a:spcAft>
                <a:spcPts val="0"/>
              </a:spcAft>
            </a:pPr>
            <a:endParaRPr lang="th-TH" sz="32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4E527-F43D-9B4D-9488-6D797586DF55}"/>
              </a:ext>
            </a:extLst>
          </p:cNvPr>
          <p:cNvSpPr txBox="1"/>
          <p:nvPr/>
        </p:nvSpPr>
        <p:spPr>
          <a:xfrm>
            <a:off x="898634" y="521546"/>
            <a:ext cx="61012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การประยุกต์ใช้การจัดการแบบ</a:t>
            </a:r>
            <a:r>
              <a:rPr lang="th-TH" sz="3200" b="1" i="0" u="none" strike="noStrike" dirty="0" err="1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ลีน</a:t>
            </a:r>
            <a:r>
              <a:rPr lang="th-TH" sz="3200" b="1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 ในเรื่องอะไรบ้าง</a:t>
            </a:r>
            <a:endParaRPr lang="en-TH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50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FEE00F-0374-634C-B3E1-B89709517031}"/>
              </a:ext>
            </a:extLst>
          </p:cNvPr>
          <p:cNvSpPr txBox="1"/>
          <p:nvPr/>
        </p:nvSpPr>
        <p:spPr>
          <a:xfrm>
            <a:off x="8781392" y="14189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D13F5-616A-5D41-BE28-676A3173AFFA}"/>
              </a:ext>
            </a:extLst>
          </p:cNvPr>
          <p:cNvSpPr txBox="1"/>
          <p:nvPr/>
        </p:nvSpPr>
        <p:spPr>
          <a:xfrm>
            <a:off x="772510" y="521546"/>
            <a:ext cx="109255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669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1.2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ใช้เทคนิควิศวกรรมคุณค่า (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Value Engineering) 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เพื่อทำความเข้าใจในแบบ และออกแบบโดยเน้นไปที่คุณค่าของแต่ละหน้าที่ (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Functions)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ใช้งาน หรือเน้นไปที่คุณลักษณะที่ลูกค้าต้องการ </a:t>
            </a:r>
          </a:p>
          <a:p>
            <a:pPr indent="226695" algn="just"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indent="22669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1.3.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ให้ผู้บริหารโครงการ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ฯ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ผู้จัดหาและจำหน่ายวัสดุ และผู้รับเหมาช่วง ที่ส่วนเกี่ยวข้อง มี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่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ส่วนร่วมในขั้นตอนการออกแบบ และสนับสนุนให้มีการทำงานร่วมกันในลักษณะของ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Partner </a:t>
            </a:r>
          </a:p>
          <a:p>
            <a:pPr indent="226695" algn="just">
              <a:spcAft>
                <a:spcPts val="0"/>
              </a:spcAft>
            </a:pPr>
            <a:endParaRPr lang="en-US" sz="28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indent="226695" algn="just">
              <a:spcAft>
                <a:spcPts val="0"/>
              </a:spcAft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1.4. 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ออกแบบโดยยึดหลักมาตรฐานที่เป็นที่เข้าใจกันภายในโครงการ 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ฯ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หากสามารถใช้ระบบการก่อสร้างแบบประกอบติดตั้ง (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Pre-assembly) 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ได้ ก็สามารถควบคุมคุณภาพ ค่าใช้จ่ายและระยะเวลาได้ดียิ่งขึ้น เพราะการออกแบบให้มีมาตรฐานชัดเจนในการติดตั้งจะช่วยลดปัญหาในการติดตั้งจริง ลดขั้นตอนที่ไม่จำเป็น และใช้เฉพาะเครื่องมือและอุปกรณ์ที่กำหนด และใช้ระยะเวลาที่ค่อนข้างแน่นอน ทำให้ควบคุมการทำงานง่ายขึ้น</a:t>
            </a:r>
          </a:p>
        </p:txBody>
      </p:sp>
    </p:spTree>
    <p:extLst>
      <p:ext uri="{BB962C8B-B14F-4D97-AF65-F5344CB8AC3E}">
        <p14:creationId xmlns:p14="http://schemas.microsoft.com/office/powerpoint/2010/main" val="4086753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DB3254A-F654-8E49-B186-60592E04FF77}"/>
              </a:ext>
            </a:extLst>
          </p:cNvPr>
          <p:cNvSpPr txBox="1"/>
          <p:nvPr/>
        </p:nvSpPr>
        <p:spPr>
          <a:xfrm>
            <a:off x="8781392" y="14189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578A2-350F-C84C-AD03-7A72DA969D23}"/>
              </a:ext>
            </a:extLst>
          </p:cNvPr>
          <p:cNvSpPr txBox="1"/>
          <p:nvPr/>
        </p:nvSpPr>
        <p:spPr>
          <a:xfrm>
            <a:off x="614855" y="898635"/>
            <a:ext cx="114472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2.</a:t>
            </a:r>
            <a:r>
              <a:rPr lang="th-TH" sz="3200" b="1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การจัดเตรียม</a:t>
            </a:r>
            <a:r>
              <a:rPr lang="th-TH" sz="3200" b="1" dirty="0">
                <a:solidFill>
                  <a:srgbClr val="FF0000"/>
                </a:solidFill>
                <a:latin typeface="Tahoma" panose="020B0604030504040204" pitchFamily="34" charset="0"/>
              </a:rPr>
              <a:t>วัสดุโครงการ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l">
              <a:spcAft>
                <a:spcPts val="0"/>
              </a:spcAft>
            </a:pPr>
            <a:endParaRPr lang="th-TH" sz="32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indent="269875" algn="just">
              <a:spcAft>
                <a:spcPts val="0"/>
              </a:spcAft>
            </a:pPr>
            <a:r>
              <a:rPr lang="th-TH" sz="32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การจัดเตรียม</a:t>
            </a:r>
            <a:r>
              <a:rPr lang="th-TH" sz="3200" dirty="0">
                <a:solidFill>
                  <a:srgbClr val="FF0000"/>
                </a:solidFill>
                <a:latin typeface="Tahoma" panose="020B0604030504040204" pitchFamily="34" charset="0"/>
              </a:rPr>
              <a:t>วัสดุ </a:t>
            </a:r>
            <a:r>
              <a:rPr lang="th-TH" sz="3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เป็นส่วนที่สำคัญเป็นอย่างมาก  </a:t>
            </a:r>
            <a:r>
              <a:rPr lang="th-TH" sz="3200" dirty="0">
                <a:solidFill>
                  <a:srgbClr val="000000"/>
                </a:solidFill>
                <a:latin typeface="Tahoma" panose="020B0604030504040204" pitchFamily="34" charset="0"/>
              </a:rPr>
              <a:t>        </a:t>
            </a:r>
            <a:r>
              <a:rPr lang="th-TH" sz="32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ในการทำงานในโครงการ  </a:t>
            </a:r>
          </a:p>
          <a:p>
            <a:pPr indent="269875" algn="just">
              <a:spcAft>
                <a:spcPts val="0"/>
              </a:spcAft>
            </a:pPr>
            <a:r>
              <a:rPr lang="th-TH" sz="3200" dirty="0">
                <a:solidFill>
                  <a:srgbClr val="000000"/>
                </a:solidFill>
                <a:latin typeface="Tahoma" panose="020B0604030504040204" pitchFamily="34" charset="0"/>
              </a:rPr>
              <a:t>           </a:t>
            </a:r>
            <a:r>
              <a:rPr lang="th-TH" sz="3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ผู้ประกอบการรับจ้างมักจะ </a:t>
            </a:r>
            <a:r>
              <a:rPr lang="th-TH" sz="32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ประสบปัญหาในการจัดหาวัสดุอุปกรณ์ที่ต้องการ </a:t>
            </a:r>
            <a:r>
              <a:rPr lang="th-TH" sz="3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ให้ทันเวลาที่จะต้องใช้ในงาน การจัดเตรียมทรัพยากรเป็นงานที่ละเอียดและ  ใช้ระยะเวลาในการดำเนินการ </a:t>
            </a:r>
          </a:p>
          <a:p>
            <a:pPr indent="269875" algn="just">
              <a:spcAft>
                <a:spcPts val="0"/>
              </a:spcAft>
            </a:pPr>
            <a:r>
              <a:rPr lang="th-TH" sz="3200" dirty="0">
                <a:solidFill>
                  <a:srgbClr val="000000"/>
                </a:solidFill>
                <a:latin typeface="Tahoma" panose="020B0604030504040204" pitchFamily="34" charset="0"/>
              </a:rPr>
              <a:t>                   </a:t>
            </a:r>
            <a:r>
              <a:rPr lang="th-TH" sz="3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ในโครงการที่ไม่มีการวางแผนงานที่ดี จะไม่สามารถจัดเตรียมวัสดุที่ต้องการอย่างทันท่วงทีได้</a:t>
            </a:r>
          </a:p>
        </p:txBody>
      </p:sp>
    </p:spTree>
    <p:extLst>
      <p:ext uri="{BB962C8B-B14F-4D97-AF65-F5344CB8AC3E}">
        <p14:creationId xmlns:p14="http://schemas.microsoft.com/office/powerpoint/2010/main" val="4015214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616683-F0E2-DB4C-8C64-9C43DB5782DF}"/>
              </a:ext>
            </a:extLst>
          </p:cNvPr>
          <p:cNvSpPr txBox="1"/>
          <p:nvPr/>
        </p:nvSpPr>
        <p:spPr>
          <a:xfrm>
            <a:off x="911542" y="555605"/>
            <a:ext cx="109756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หลักการ</a:t>
            </a:r>
            <a:r>
              <a:rPr lang="th-TH" sz="32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ลีน</a:t>
            </a:r>
            <a:r>
              <a:rPr lang="th-TH" sz="3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   </a:t>
            </a:r>
          </a:p>
          <a:p>
            <a:r>
              <a:rPr lang="th-TH" sz="3200" dirty="0">
                <a:solidFill>
                  <a:srgbClr val="000000"/>
                </a:solidFill>
                <a:latin typeface="Tahoma" panose="020B0604030504040204" pitchFamily="34" charset="0"/>
              </a:rPr>
              <a:t>        </a:t>
            </a:r>
            <a:r>
              <a:rPr lang="th-TH" sz="3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 ต้องการเก็บเฉพาะวัสดุที่ต้องการใช้ในช่วงเวลาระหว่างขั้นตอนการดำเนินการเท่านั้น จะเห็นได้ว่า    ถ้าต้องการปรับปรุงการจัดเตรียมทรัพยากรโดยการใช้หลักการ</a:t>
            </a:r>
            <a:r>
              <a:rPr lang="th-TH" sz="32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ลีน</a:t>
            </a:r>
            <a:r>
              <a:rPr lang="th-TH" sz="3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จะต้องมีการเตรียมความพร้อมหลายประการ โดยควรจะพิจารณาส่วน</a:t>
            </a:r>
            <a:r>
              <a:rPr lang="th-TH" sz="32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ต่างๆ</a:t>
            </a:r>
            <a:r>
              <a:rPr lang="th-TH" sz="32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ดังต่อไปนี้</a:t>
            </a:r>
            <a:endParaRPr lang="en-TH" sz="3200" dirty="0"/>
          </a:p>
        </p:txBody>
      </p:sp>
    </p:spTree>
    <p:extLst>
      <p:ext uri="{BB962C8B-B14F-4D97-AF65-F5344CB8AC3E}">
        <p14:creationId xmlns:p14="http://schemas.microsoft.com/office/powerpoint/2010/main" val="36025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499E92-50A7-4680-90CB-41532F4FC718}"/>
              </a:ext>
            </a:extLst>
          </p:cNvPr>
          <p:cNvSpPr/>
          <p:nvPr/>
        </p:nvSpPr>
        <p:spPr>
          <a:xfrm>
            <a:off x="3283802" y="206419"/>
            <a:ext cx="7977722" cy="6366266"/>
          </a:xfrm>
          <a:prstGeom prst="roundRect">
            <a:avLst>
              <a:gd name="adj" fmla="val 1286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4412125" y="1304289"/>
            <a:ext cx="5419664" cy="540223"/>
            <a:chOff x="6102442" y="1483456"/>
            <a:chExt cx="5419664" cy="5402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515848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th-TH" altLang="ko-KR" sz="2700" b="1" dirty="0">
                  <a:solidFill>
                    <a:schemeClr val="bg1"/>
                  </a:solidFill>
                  <a:cs typeface="Arial" pitchFamily="34" charset="0"/>
                </a:rPr>
                <a:t>ที่มาของประเด็น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4412125" y="2188924"/>
            <a:ext cx="5419664" cy="523220"/>
            <a:chOff x="6102442" y="1483456"/>
            <a:chExt cx="5419664" cy="5232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487029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th-TH" altLang="ko-KR" sz="2700" b="1" dirty="0">
                  <a:solidFill>
                    <a:schemeClr val="bg1"/>
                  </a:solidFill>
                  <a:cs typeface="Arial" pitchFamily="34" charset="0"/>
                </a:rPr>
                <a:t>บทนำ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4088790" y="318313"/>
            <a:ext cx="498989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altLang="ko-KR" sz="66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หัวข้อนำเสนอ</a:t>
            </a:r>
            <a:endParaRPr lang="ko-KR" altLang="en-US" sz="66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EC10B3-1E96-584D-A2C0-C2C3082F2580}"/>
              </a:ext>
            </a:extLst>
          </p:cNvPr>
          <p:cNvGrpSpPr/>
          <p:nvPr/>
        </p:nvGrpSpPr>
        <p:grpSpPr>
          <a:xfrm>
            <a:off x="4412125" y="3008327"/>
            <a:ext cx="5419664" cy="523220"/>
            <a:chOff x="6102442" y="1483456"/>
            <a:chExt cx="5419664" cy="523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D27E60-7B98-D34B-9B95-18A670FFAB29}"/>
                </a:ext>
              </a:extLst>
            </p:cNvPr>
            <p:cNvSpPr txBox="1"/>
            <p:nvPr/>
          </p:nvSpPr>
          <p:spPr>
            <a:xfrm>
              <a:off x="6860266" y="1487029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h-TH" altLang="ko-KR" sz="2700" b="1" dirty="0">
                  <a:solidFill>
                    <a:schemeClr val="bg1"/>
                  </a:solidFill>
                  <a:cs typeface="Arial" pitchFamily="34" charset="0"/>
                </a:rPr>
                <a:t>ความเป็นมาของแนวคิด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38CA25-5DFF-C643-B671-23460D1764E2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D77D50-84B4-334E-91A4-3B28D5099B89}"/>
              </a:ext>
            </a:extLst>
          </p:cNvPr>
          <p:cNvGrpSpPr/>
          <p:nvPr/>
        </p:nvGrpSpPr>
        <p:grpSpPr>
          <a:xfrm>
            <a:off x="4218912" y="4089340"/>
            <a:ext cx="7625936" cy="1107996"/>
            <a:chOff x="6102442" y="1483456"/>
            <a:chExt cx="5419664" cy="72252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FD4E4A-9F7A-E941-94A5-12C850C40C98}"/>
                </a:ext>
              </a:extLst>
            </p:cNvPr>
            <p:cNvSpPr txBox="1"/>
            <p:nvPr/>
          </p:nvSpPr>
          <p:spPr>
            <a:xfrm>
              <a:off x="6860266" y="1487029"/>
              <a:ext cx="4661840" cy="71894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th-TH" altLang="ko-KR" sz="2700" b="1" dirty="0">
                  <a:solidFill>
                    <a:schemeClr val="bg1"/>
                  </a:solidFill>
                  <a:cs typeface="Arial" pitchFamily="34" charset="0"/>
                </a:rPr>
                <a:t>ตัวอย่างแนวทางประยุกต์ใช้แนว</a:t>
              </a:r>
              <a:r>
                <a:rPr lang="th-TH" altLang="ko-KR" sz="2700" b="1" dirty="0" err="1">
                  <a:solidFill>
                    <a:schemeClr val="bg1"/>
                  </a:solidFill>
                  <a:cs typeface="Arial" pitchFamily="34" charset="0"/>
                </a:rPr>
                <a:t>คิ</a:t>
              </a:r>
              <a:r>
                <a:rPr lang="th-TH" altLang="ko-KR" sz="2700" b="1" dirty="0">
                  <a:solidFill>
                    <a:schemeClr val="bg1"/>
                  </a:solidFill>
                  <a:cs typeface="Arial" pitchFamily="34" charset="0"/>
                </a:rPr>
                <a:t>ดล</a:t>
              </a:r>
              <a:r>
                <a:rPr lang="th-TH" altLang="ko-KR" sz="2700" b="1" dirty="0" err="1">
                  <a:solidFill>
                    <a:schemeClr val="bg1"/>
                  </a:solidFill>
                  <a:cs typeface="Arial" pitchFamily="34" charset="0"/>
                </a:rPr>
                <a:t>ีน</a:t>
              </a:r>
              <a:r>
                <a:rPr lang="th-TH" altLang="ko-KR" sz="2700" b="1" dirty="0">
                  <a:solidFill>
                    <a:schemeClr val="bg1"/>
                  </a:solidFill>
                  <a:cs typeface="Arial" pitchFamily="34" charset="0"/>
                </a:rPr>
                <a:t>ในงานก่อสร้าง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C9570E5-BBC0-DD47-9E97-E99FC890541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3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191DFA-5A91-D446-BECB-1C75F58BB0E6}"/>
              </a:ext>
            </a:extLst>
          </p:cNvPr>
          <p:cNvSpPr txBox="1"/>
          <p:nvPr/>
        </p:nvSpPr>
        <p:spPr>
          <a:xfrm>
            <a:off x="8781392" y="14189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706C9-E996-8D4C-B696-0D9FA94BC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33" y="521546"/>
            <a:ext cx="10014807" cy="591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97B4EB-85BE-3847-AA0B-A01D842D0023}"/>
              </a:ext>
            </a:extLst>
          </p:cNvPr>
          <p:cNvSpPr txBox="1"/>
          <p:nvPr/>
        </p:nvSpPr>
        <p:spPr>
          <a:xfrm>
            <a:off x="8781392" y="14189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C944E-634E-A04E-A5D2-0CD19E5FB9A5}"/>
              </a:ext>
            </a:extLst>
          </p:cNvPr>
          <p:cNvSpPr txBox="1"/>
          <p:nvPr/>
        </p:nvSpPr>
        <p:spPr>
          <a:xfrm>
            <a:off x="945931" y="693684"/>
            <a:ext cx="1111619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6695" algn="just">
              <a:spcAft>
                <a:spcPts val="0"/>
              </a:spcAft>
            </a:pPr>
            <a:r>
              <a:rPr lang="th-TH" sz="3200" dirty="0">
                <a:solidFill>
                  <a:srgbClr val="000000"/>
                </a:solidFill>
                <a:latin typeface="Tahoma" panose="020B0604030504040204" pitchFamily="34" charset="0"/>
              </a:rPr>
              <a:t>แนวทางลดปัญหา วัสดุโครงการ</a:t>
            </a:r>
          </a:p>
          <a:p>
            <a:pPr indent="226695" algn="just">
              <a:spcAft>
                <a:spcPts val="0"/>
              </a:spcAft>
            </a:pPr>
            <a:endParaRPr lang="en-US" sz="32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indent="22669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1.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ประยุกต์ใช้แนวความคิด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Partnering 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ระหว่างผู้รับเหมากับบริษัทผู้จัดหาวัสดุ แทนที่จะซื้อจากบริษัทใดก็ได้โดยควรจะสร้างเครือข่ายของบริษัทจัดหาที่เชื่อถือได้ สร้างความเชื่อถือระหว่างกัน จัดระบบการจัดหาใหม่ให้ตรงตามวัตถุประสงค์ของหลักการ 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ลีน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จะทำให้ลดความวิกฤตในการจัดซื้อลง </a:t>
            </a:r>
          </a:p>
          <a:p>
            <a:pPr indent="22669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2.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จัดหาวัสดุแบบ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Just in time 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จนกระทั่งถึงจุดที่สามารถลดหรือกำจัดที่เก็บวัสดุที่หน้างานหรือกำจัดความซ้ำซ้อนในการจัดการวัสดุออกไป การจัดหาแบบ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Just in time 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ไม่ใช่เรื่องใหม่แต่เป็นเรื่องที่ต้องอาศัยความพยายามในการปฏิบัติ และความร่วมมือจากบริษัทผู้จัดหาวัสดุ รวมถึงการวางแผนการทำงานก่อสร้างที่ดีและชัดเจนด้วย </a:t>
            </a:r>
          </a:p>
          <a:p>
            <a:pPr indent="226695" algn="just"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ahoma" panose="020B0604030504040204" pitchFamily="34" charset="0"/>
              </a:rPr>
              <a:t>3.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ต้องทำให้เกิดความชัดเจนของค่าใช้จ่ายในแต่ละประเภท การกำจัดความสูญเสียในทั้งกระบวนการและกิจกรรมก่อสร้าง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ต่างๆ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ควรจะต้องทราบและเข้าใจในเรื่องค่าใช้จ่ายอย่างชัดเจน เพื่อที่จะประกันได้ว่าสามารถตัดสินใจบนพื้นฐานความต้องการของลูกค้าได้</a:t>
            </a:r>
            <a:r>
              <a:rPr lang="th-TH" sz="2800" b="1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endParaRPr lang="th-TH" sz="28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127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696640-ABE9-4044-9ABC-2B260B98F8D5}"/>
              </a:ext>
            </a:extLst>
          </p:cNvPr>
          <p:cNvSpPr txBox="1"/>
          <p:nvPr/>
        </p:nvSpPr>
        <p:spPr>
          <a:xfrm>
            <a:off x="8781392" y="14189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5A28A-3C93-D54A-8D9E-B61E94FEA22E}"/>
              </a:ext>
            </a:extLst>
          </p:cNvPr>
          <p:cNvSpPr txBox="1"/>
          <p:nvPr/>
        </p:nvSpPr>
        <p:spPr>
          <a:xfrm>
            <a:off x="1253359" y="1247874"/>
            <a:ext cx="1041312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3. </a:t>
            </a:r>
            <a:r>
              <a:rPr lang="th-TH" sz="2800" b="1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กระบวนการก่อสร้างและการติดตั้ง </a:t>
            </a:r>
            <a:endParaRPr lang="th-TH" sz="2800" b="0" i="0" u="none" strike="noStrike" dirty="0">
              <a:solidFill>
                <a:srgbClr val="FF0000"/>
              </a:solidFill>
              <a:effectLst/>
              <a:latin typeface="Tahoma" panose="020B0604030504040204" pitchFamily="34" charset="0"/>
            </a:endParaRPr>
          </a:p>
          <a:p>
            <a:pPr indent="269875" algn="just">
              <a:spcAft>
                <a:spcPts val="0"/>
              </a:spcAft>
            </a:pP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การนำหลักการ 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ลีน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ไปใช้ </a:t>
            </a:r>
            <a:r>
              <a:rPr lang="th-TH" sz="2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ควรจัดการผลิตให้สะดวก</a:t>
            </a:r>
            <a:r>
              <a:rPr lang="th-TH" sz="2800" b="0" i="0" u="none" strike="noStrike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ที่สุด </a:t>
            </a:r>
          </a:p>
          <a:p>
            <a:pPr indent="269875" algn="just">
              <a:spcAft>
                <a:spcPts val="0"/>
              </a:spcAft>
            </a:pPr>
            <a:r>
              <a:rPr lang="th-TH" sz="2800" b="0" i="0" u="none" strike="noStrike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เช่น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การจัด</a:t>
            </a:r>
            <a:r>
              <a:rPr lang="th-TH" sz="2800" dirty="0">
                <a:solidFill>
                  <a:srgbClr val="000000"/>
                </a:solidFill>
                <a:latin typeface="Tahoma" panose="020B0604030504040204" pitchFamily="34" charset="0"/>
              </a:rPr>
              <a:t>วาง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วัสดุให้ใกล้กับบริเวณที่จะใช้งาน เพื่อที่จะได้ทำงานอย่างต่อเนื่อง และเมื่อทราบความต้องใช้สำหรับงานแต่ละงานก็จะสามารถ</a:t>
            </a:r>
            <a:r>
              <a:rPr lang="th-TH" sz="2800" dirty="0">
                <a:solidFill>
                  <a:srgbClr val="000000"/>
                </a:solidFill>
                <a:latin typeface="Tahoma" panose="020B0604030504040204" pitchFamily="34" charset="0"/>
              </a:rPr>
              <a:t>จัดวาง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วัสดุอุปกรณ์ ไว้เพียงพอต่อการใช้งาน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จริงๆ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โดยคำนึงถึงวัตถุประสงค์ที่จะไม่ให้มีการหยุดชะงักในขั้นตอนการทำงานทั้งหมด นอกจากนี้เครื่องจักรและคนงานทุกคนจะต้องมีความสามารถในการผลิตสินค้าและบริการที่มีคุณภาพอย่างต่อเนื่องระยะเวลาที่แน่นอนพนักงานต้องรับผิดชอบในการตรวจสอบคุณภาพระหว่างการประกอบผลิตภัณฑ์     และบางครั้งผู้จัดการโครงการอาจให้อำนาจกับพนักงานในโครงการในการตัดสินใจหยุดการผลิตหรือติดตั้งหากพบว่ามี</a:t>
            </a:r>
            <a:r>
              <a:rPr lang="th-TH" sz="2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ข้อผิดพลาด(</a:t>
            </a:r>
            <a:r>
              <a:rPr lang="en-US" sz="2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Defects) </a:t>
            </a:r>
            <a:r>
              <a:rPr lang="th-TH" sz="2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เกิดขึ้น วิธีการดังกล่าวทำให้สามารถตรวจพบปัญหาเกี่ยวกับคุณภาพและแก้ไข ได้ทันที 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ในสายการติดตั้ง </a:t>
            </a:r>
            <a:r>
              <a:rPr lang="th-TH" sz="2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ทีมงานจะทราบความคืบหน้าของงา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นและค่าใช้จ่ายในการดำเนินการ ที่เกิดขึ้นอย่างต่อเนื่อง ผลที่ได้คือทุกคนจะได้รับรู้ถึงสถานะของกระบวนการทุกส่วนตลอดเวลา (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Real time feedback)</a:t>
            </a:r>
          </a:p>
        </p:txBody>
      </p:sp>
    </p:spTree>
    <p:extLst>
      <p:ext uri="{BB962C8B-B14F-4D97-AF65-F5344CB8AC3E}">
        <p14:creationId xmlns:p14="http://schemas.microsoft.com/office/powerpoint/2010/main" val="1835648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CF8810-EE62-DD4E-8A3E-B27C8FF0F76C}"/>
              </a:ext>
            </a:extLst>
          </p:cNvPr>
          <p:cNvSpPr txBox="1"/>
          <p:nvPr/>
        </p:nvSpPr>
        <p:spPr>
          <a:xfrm>
            <a:off x="8765627" y="14189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EA9D63-67E1-534E-B469-A8585CDC6622}"/>
              </a:ext>
            </a:extLst>
          </p:cNvPr>
          <p:cNvSpPr txBox="1"/>
          <p:nvPr/>
        </p:nvSpPr>
        <p:spPr>
          <a:xfrm>
            <a:off x="435425" y="694967"/>
            <a:ext cx="1132115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4.</a:t>
            </a:r>
            <a:r>
              <a:rPr lang="th-TH" sz="2800" b="1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การสร้างเครือข่ายและความสัมพันธ์กับบริษัทจัดหาและจำหน่ายวัสดุ – อุปกรณ์</a:t>
            </a:r>
            <a:endParaRPr lang="th-TH" sz="2800" b="0" i="0" u="none" strike="noStrike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indent="269875" algn="just">
              <a:spcAft>
                <a:spcPts val="0"/>
              </a:spcAft>
            </a:pP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การผลิตแบบ 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ลีน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ให้ความสำคัญอย่างยิ่งต่อการกำจัดความสูญเสีย ซึ่งรวมถึงเวลาที่ใช้ในการรอวัสดุที่ส่งผิด ส่งช้าการเก็บวัสดุที่ไม่จำเป็น และคลังวัสดุขนาดใหญ่ที่กองเก็บวัสดุที่มีปริมาณมากเกินอัตราการนำไปใช้ ในอุตสาหกรรมการผลิต การจัดหาวัสดุที่สามารถนำไปใช้ในกระบวนการผลิตได้ทันทีโดยไม่มี การเก็บวัสดุคงคลัง ที่รู้จักกันในนาม 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Just in time (JIT) </a:t>
            </a:r>
            <a:r>
              <a:rPr lang="th-TH" sz="2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จึงเป็นที่นิยมมากเพราะเป็นการลดต้นทุนการจัดการวัสดุ 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การจัดหาวัสดุในลักษณะนี้ได้ จำเป็นอย่างยิ่งที่จะต้องสร้างเครือข่ายของบริษัทจัดหาวัสดุที่เชื่อถือได้ บริษัทผู้ผลิตที่ใช้หลักการ 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ลีน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ควรพัฒนาความสัมพันธ์แบบไม่ผูกพันหรือแบบครั้งคราวกับบริษัทจัดหาวัสดุไปสู่การดำเนินธุรกิจแบบพันธมิตรคู่ค้า (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Partnering) 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กับกลุ่มเครือข่ายบริษัทจัดหาวัสดุ โดยความสัมพันธ์ควรจะอยู่บนพื้นฐานของการสื่อสารที่ดีระหว่างกันและการเข้าใจถึงวัตถุประสงค์ของ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การทำ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ธุรกิจร่วมกัน ความสัมพันธ์ลักษณะนี้ให้ผลดีกับทั้งสองฝ่าย (โดยเฉพาะอย่างยิ่งในส่วนของการลดข้อผิดพลาดในการผลิต, ค่าใช้จ่ายและการส่งมอบตามเวลา) และทำให้ทั้งสองฝ่ายได้มีส่วนร่วมในธุรกิจและการพัฒนากลยุทธ์ร่วมกัน</a:t>
            </a:r>
          </a:p>
        </p:txBody>
      </p:sp>
    </p:spTree>
    <p:extLst>
      <p:ext uri="{BB962C8B-B14F-4D97-AF65-F5344CB8AC3E}">
        <p14:creationId xmlns:p14="http://schemas.microsoft.com/office/powerpoint/2010/main" val="4281199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F5F23C-5AC9-F74E-93AF-313D35589877}"/>
              </a:ext>
            </a:extLst>
          </p:cNvPr>
          <p:cNvSpPr txBox="1"/>
          <p:nvPr/>
        </p:nvSpPr>
        <p:spPr>
          <a:xfrm>
            <a:off x="8765627" y="14189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6F2A2-C9ED-FF44-A01E-B89DFA435D6C}"/>
              </a:ext>
            </a:extLst>
          </p:cNvPr>
          <p:cNvSpPr txBox="1"/>
          <p:nvPr/>
        </p:nvSpPr>
        <p:spPr>
          <a:xfrm>
            <a:off x="1229710" y="1008991"/>
            <a:ext cx="10515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/>
              <a:t>การประยุกต์ใช้หลักการ</a:t>
            </a:r>
            <a:r>
              <a:rPr lang="th-TH" sz="2800" dirty="0" err="1"/>
              <a:t>ลีน</a:t>
            </a:r>
            <a:r>
              <a:rPr lang="th-TH" sz="2800" dirty="0"/>
              <a:t> </a:t>
            </a:r>
            <a:r>
              <a:rPr lang="en-US" sz="2800" dirty="0"/>
              <a:t>( Lean ) </a:t>
            </a:r>
            <a:r>
              <a:rPr lang="th-TH" sz="2800" dirty="0"/>
              <a:t>บริหารจัดการโครงการก่อสร้าง งานระบบประกอบอาคาร</a:t>
            </a:r>
          </a:p>
          <a:p>
            <a:r>
              <a:rPr lang="th-TH" sz="2800" dirty="0"/>
              <a:t>      ประโยชน์ </a:t>
            </a:r>
            <a:r>
              <a:rPr lang="en-US" sz="2800" dirty="0"/>
              <a:t>: </a:t>
            </a:r>
          </a:p>
          <a:p>
            <a:r>
              <a:rPr lang="en-TH" sz="2800" dirty="0"/>
              <a:t>                  - </a:t>
            </a:r>
            <a:r>
              <a:rPr lang="th-TH" sz="2800" dirty="0"/>
              <a:t>ลดความซ้ำซ้อนในกระบวนการทำงาน </a:t>
            </a:r>
            <a:r>
              <a:rPr lang="en-US" sz="2800" dirty="0"/>
              <a:t>?</a:t>
            </a:r>
            <a:endParaRPr lang="th-TH" sz="2800" dirty="0"/>
          </a:p>
          <a:p>
            <a:r>
              <a:rPr lang="th-TH" sz="2800" dirty="0"/>
              <a:t>                  </a:t>
            </a:r>
            <a:r>
              <a:rPr lang="en-TH" sz="2800" dirty="0"/>
              <a:t>- </a:t>
            </a:r>
            <a:r>
              <a:rPr lang="th-TH" sz="2800" dirty="0"/>
              <a:t>ลดปริมาณการใช้ทรัพยากร </a:t>
            </a:r>
            <a:r>
              <a:rPr lang="en-US" sz="2800" dirty="0"/>
              <a:t>5M’s ?</a:t>
            </a:r>
          </a:p>
          <a:p>
            <a:r>
              <a:rPr lang="en-US" sz="2800" dirty="0"/>
              <a:t>                  - </a:t>
            </a:r>
            <a:r>
              <a:rPr lang="th-TH" sz="2800" dirty="0"/>
              <a:t>ลดเวลาของกิจกรรมต่าง ๆ ในการผลิต</a:t>
            </a:r>
            <a:r>
              <a:rPr lang="en-US" sz="2800" dirty="0"/>
              <a:t> ?</a:t>
            </a:r>
            <a:endParaRPr lang="th-TH" sz="2800" dirty="0"/>
          </a:p>
          <a:p>
            <a:r>
              <a:rPr lang="th-TH" sz="2800" dirty="0"/>
              <a:t>                  </a:t>
            </a:r>
            <a:r>
              <a:rPr lang="en-US" sz="2800" dirty="0"/>
              <a:t>- </a:t>
            </a:r>
            <a:r>
              <a:rPr lang="th-TH" sz="2800" dirty="0"/>
              <a:t>ลดค่าใช้จ่ายของการผลิต</a:t>
            </a:r>
            <a:r>
              <a:rPr lang="en-US" sz="2800" dirty="0"/>
              <a:t> ?</a:t>
            </a:r>
            <a:endParaRPr lang="th-TH" sz="2800" dirty="0"/>
          </a:p>
          <a:p>
            <a:r>
              <a:rPr lang="th-TH" sz="2800" dirty="0"/>
              <a:t>                  </a:t>
            </a:r>
            <a:r>
              <a:rPr lang="en-US" sz="2800" dirty="0"/>
              <a:t>- </a:t>
            </a:r>
            <a:r>
              <a:rPr lang="th-TH" sz="2800" dirty="0"/>
              <a:t>เพิ่มประสิทธิภาพ และประสิทธิผลอย่าง</a:t>
            </a:r>
            <a:r>
              <a:rPr lang="th-TH" sz="2800" dirty="0" err="1"/>
              <a:t>ยั่ง</a:t>
            </a:r>
            <a:r>
              <a:rPr lang="th-TH" sz="2800" dirty="0"/>
              <a:t>ยื่น</a:t>
            </a:r>
            <a:r>
              <a:rPr lang="en-US" sz="28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49099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596B00-0CE2-44C6-9AC5-0B5BC6F6C4D9}"/>
              </a:ext>
            </a:extLst>
          </p:cNvPr>
          <p:cNvGrpSpPr/>
          <p:nvPr/>
        </p:nvGrpSpPr>
        <p:grpSpPr>
          <a:xfrm>
            <a:off x="3468549" y="2276475"/>
            <a:ext cx="5269188" cy="3419474"/>
            <a:chOff x="4655870" y="2637505"/>
            <a:chExt cx="2716484" cy="12176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DF549E6-5337-42BD-9C5E-4FF911D21EC1}"/>
                </a:ext>
              </a:extLst>
            </p:cNvPr>
            <p:cNvGrpSpPr/>
            <p:nvPr/>
          </p:nvGrpSpPr>
          <p:grpSpPr>
            <a:xfrm>
              <a:off x="6233054" y="2743150"/>
              <a:ext cx="1139300" cy="952543"/>
              <a:chOff x="5133714" y="3583707"/>
              <a:chExt cx="474339" cy="396585"/>
            </a:xfrm>
          </p:grpSpPr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99FF6450-5DCF-4EA4-9ECD-5DECDA3BADB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223467" y="3590067"/>
                <a:ext cx="291134" cy="278415"/>
              </a:xfrm>
              <a:prstGeom prst="bentConnector3">
                <a:avLst>
                  <a:gd name="adj1" fmla="val 98706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or: Elbow 12">
                <a:extLst>
                  <a:ext uri="{FF2B5EF4-FFF2-40B4-BE49-F238E27FC236}">
                    <a16:creationId xmlns:a16="http://schemas.microsoft.com/office/drawing/2014/main" id="{637BD6F9-CEA8-471A-B6D6-3D7D3748ACC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72591" y="3544830"/>
                <a:ext cx="396585" cy="474339"/>
              </a:xfrm>
              <a:prstGeom prst="bentConnector3">
                <a:avLst>
                  <a:gd name="adj1" fmla="val 101319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C2EA36-2D13-4B3D-BFC3-A102F4DEB439}"/>
                </a:ext>
              </a:extLst>
            </p:cNvPr>
            <p:cNvCxnSpPr>
              <a:cxnSpLocks/>
            </p:cNvCxnSpPr>
            <p:nvPr/>
          </p:nvCxnSpPr>
          <p:spPr>
            <a:xfrm>
              <a:off x="6001025" y="2637505"/>
              <a:ext cx="13087" cy="1217603"/>
            </a:xfrm>
            <a:prstGeom prst="line">
              <a:avLst/>
            </a:prstGeom>
            <a:ln w="38100">
              <a:solidFill>
                <a:schemeClr val="bg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C99EAA-C1C3-4CCA-BEBA-AC2A865E88E4}"/>
                </a:ext>
              </a:extLst>
            </p:cNvPr>
            <p:cNvGrpSpPr/>
            <p:nvPr/>
          </p:nvGrpSpPr>
          <p:grpSpPr>
            <a:xfrm flipH="1">
              <a:off x="4655870" y="2743153"/>
              <a:ext cx="1159245" cy="952554"/>
              <a:chOff x="5125409" y="3583703"/>
              <a:chExt cx="482643" cy="396589"/>
            </a:xfrm>
          </p:grpSpPr>
          <p:cxnSp>
            <p:nvCxnSpPr>
              <p:cNvPr id="10" name="Connector: Elbow 9">
                <a:extLst>
                  <a:ext uri="{FF2B5EF4-FFF2-40B4-BE49-F238E27FC236}">
                    <a16:creationId xmlns:a16="http://schemas.microsoft.com/office/drawing/2014/main" id="{3275D676-AD17-49C5-9DEA-18E954D494C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217648" y="3581177"/>
                <a:ext cx="291129" cy="296190"/>
              </a:xfrm>
              <a:prstGeom prst="bentConnector3">
                <a:avLst>
                  <a:gd name="adj1" fmla="val 100929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or: Elbow 10">
                <a:extLst>
                  <a:ext uri="{FF2B5EF4-FFF2-40B4-BE49-F238E27FC236}">
                    <a16:creationId xmlns:a16="http://schemas.microsoft.com/office/drawing/2014/main" id="{7437482D-2332-417F-9573-94FD96A7798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68436" y="3540676"/>
                <a:ext cx="396589" cy="482643"/>
              </a:xfrm>
              <a:prstGeom prst="bentConnector3">
                <a:avLst>
                  <a:gd name="adj1" fmla="val 99215"/>
                </a:avLst>
              </a:prstGeom>
              <a:ln w="38100">
                <a:solidFill>
                  <a:schemeClr val="bg1"/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F080A5CE-2A27-4A71-B160-441332CC772B}"/>
              </a:ext>
            </a:extLst>
          </p:cNvPr>
          <p:cNvSpPr/>
          <p:nvPr/>
        </p:nvSpPr>
        <p:spPr>
          <a:xfrm>
            <a:off x="-9524" y="2836196"/>
            <a:ext cx="12196762" cy="1360392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B2FBFAD-318C-47E8-A82D-2EDEDE3F63EE}"/>
              </a:ext>
            </a:extLst>
          </p:cNvPr>
          <p:cNvSpPr/>
          <p:nvPr/>
        </p:nvSpPr>
        <p:spPr>
          <a:xfrm>
            <a:off x="-4762" y="2938634"/>
            <a:ext cx="12196762" cy="115551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-14286" y="300856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8237F776-235B-43B7-A208-7106E24CBAFE}"/>
              </a:ext>
            </a:extLst>
          </p:cNvPr>
          <p:cNvSpPr>
            <a:spLocks noChangeAspect="1"/>
          </p:cNvSpPr>
          <p:nvPr/>
        </p:nvSpPr>
        <p:spPr>
          <a:xfrm flipH="1">
            <a:off x="4878758" y="1367871"/>
            <a:ext cx="2434484" cy="131165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>
            <a:extLst>
              <a:ext uri="{FF2B5EF4-FFF2-40B4-BE49-F238E27FC236}">
                <a16:creationId xmlns:a16="http://schemas.microsoft.com/office/drawing/2014/main" id="{FC3BFCFF-12D3-4FF6-B6C2-8B2FCC825E7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24305" y="288000"/>
            <a:ext cx="11111046" cy="1080000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th-TH" dirty="0"/>
              <a:t>ที่มาของประเด็นธุรกิจรับเหมาก่อสร้าง</a:t>
            </a:r>
            <a:endParaRPr lang="en-US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468C4757-9816-452A-AC52-5021E532F02D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40794" y="1512000"/>
            <a:ext cx="2671200" cy="900000"/>
          </a:xfrm>
          <a:solidFill>
            <a:schemeClr val="accent1"/>
          </a:solidFill>
        </p:spPr>
        <p:txBody>
          <a:bodyPr/>
          <a:lstStyle/>
          <a:p>
            <a:r>
              <a:rPr lang="en-US" sz="2400" dirty="0">
                <a:latin typeface="Bebas Neue" panose="020B0506020202020201" pitchFamily="34" charset="0"/>
              </a:rPr>
              <a:t>Phase 1</a:t>
            </a:r>
            <a:br>
              <a:rPr lang="en-US" dirty="0">
                <a:latin typeface="Bebas Neue" panose="020B0506020202020201" pitchFamily="34" charset="0"/>
              </a:rPr>
            </a:br>
            <a:r>
              <a:rPr lang="th-TH" dirty="0">
                <a:latin typeface="Bebas Neue" panose="020B0506020202020201" pitchFamily="34" charset="0"/>
                <a:cs typeface="+mj-cs"/>
              </a:rPr>
              <a:t>เริ่มต้น</a:t>
            </a:r>
            <a:endParaRPr lang="en-US" dirty="0">
              <a:cs typeface="+mj-cs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C6C04FCA-BBBE-427E-B8F3-D78DF7BED2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3353594" y="1512000"/>
            <a:ext cx="2671200" cy="900000"/>
          </a:xfrm>
        </p:spPr>
        <p:txBody>
          <a:bodyPr/>
          <a:lstStyle/>
          <a:p>
            <a:r>
              <a:rPr lang="en-US" sz="2400" dirty="0">
                <a:latin typeface="Bebas Neue" panose="020B0506020202020201" pitchFamily="34" charset="0"/>
              </a:rPr>
              <a:t>Phase 2</a:t>
            </a:r>
            <a:br>
              <a:rPr lang="en-US" dirty="0"/>
            </a:br>
            <a:r>
              <a:rPr lang="th-TH" sz="1800" dirty="0"/>
              <a:t>ทบทวนงานวิจัย</a:t>
            </a:r>
            <a:endParaRPr lang="en-US" sz="1800" dirty="0"/>
          </a:p>
        </p:txBody>
      </p:sp>
      <p:sp>
        <p:nvSpPr>
          <p:cNvPr id="8" name="Text 3">
            <a:extLst>
              <a:ext uri="{FF2B5EF4-FFF2-40B4-BE49-F238E27FC236}">
                <a16:creationId xmlns:a16="http://schemas.microsoft.com/office/drawing/2014/main" id="{E5A9FC57-42BE-480A-8759-7C05A5967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166394" y="1512000"/>
            <a:ext cx="2671200" cy="900000"/>
          </a:xfrm>
          <a:solidFill>
            <a:schemeClr val="accent3"/>
          </a:solidFill>
        </p:spPr>
        <p:txBody>
          <a:bodyPr/>
          <a:lstStyle/>
          <a:p>
            <a:r>
              <a:rPr lang="en-US" sz="2400" dirty="0">
                <a:latin typeface="Bebas Neue" panose="020B0506020202020201" pitchFamily="34" charset="0"/>
              </a:rPr>
              <a:t>Phase 3</a:t>
            </a:r>
            <a:br>
              <a:rPr lang="en-US" dirty="0"/>
            </a:br>
            <a:r>
              <a:rPr lang="th-TH" sz="1800" dirty="0"/>
              <a:t>ประเด็นที่สนใจ</a:t>
            </a:r>
            <a:endParaRPr lang="en-US" sz="1800" dirty="0"/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F0920AAC-7A25-472A-94B9-04EBEF455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8979194" y="1512000"/>
            <a:ext cx="2671200" cy="900000"/>
          </a:xfrm>
          <a:solidFill>
            <a:schemeClr val="accent6"/>
          </a:solidFill>
        </p:spPr>
        <p:txBody>
          <a:bodyPr/>
          <a:lstStyle/>
          <a:p>
            <a:r>
              <a:rPr lang="en-US" sz="2400" dirty="0">
                <a:latin typeface="Bebas Neue" panose="020B0506020202020201" pitchFamily="34" charset="0"/>
              </a:rPr>
              <a:t>Phase 4</a:t>
            </a:r>
            <a:br>
              <a:rPr lang="en-US" dirty="0"/>
            </a:br>
            <a:r>
              <a:rPr lang="th-TH" sz="1800" dirty="0"/>
              <a:t>คัดเลือก</a:t>
            </a:r>
            <a:endParaRPr lang="en-US" sz="1800" dirty="0"/>
          </a:p>
        </p:txBody>
      </p:sp>
      <p:grpSp>
        <p:nvGrpSpPr>
          <p:cNvPr id="12" name="Gruppieren 1">
            <a:extLst>
              <a:ext uri="{FF2B5EF4-FFF2-40B4-BE49-F238E27FC236}">
                <a16:creationId xmlns:a16="http://schemas.microsoft.com/office/drawing/2014/main" id="{97B035D6-DA4D-43C2-BBCF-F1EA0070526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491994" y="1692000"/>
            <a:ext cx="540000" cy="540000"/>
            <a:chOff x="2502000" y="1512000"/>
            <a:chExt cx="540000" cy="54000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C70ACC5-AA17-446D-A1A5-86B2D038C70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502000" y="1512000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dirty="0"/>
            </a:p>
          </p:txBody>
        </p: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7DE13A90-6FEB-4E99-B737-7478AA9AE8DE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682000" y="1692000"/>
              <a:ext cx="180000" cy="180000"/>
              <a:chOff x="2613643" y="2230724"/>
              <a:chExt cx="180000" cy="180000"/>
            </a:xfrm>
          </p:grpSpPr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CA95DE77-00C8-41C9-A2C8-7AD3D8D45900}"/>
                  </a:ext>
                </a:extLst>
              </p:cNvPr>
              <p:cNvCxnSpPr/>
              <p:nvPr/>
            </p:nvCxnSpPr>
            <p:spPr bwMode="gray">
              <a:xfrm>
                <a:off x="2703825" y="2230724"/>
                <a:ext cx="89818" cy="89818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C3E3F664-4AF7-49BA-8F39-9876E0A717C3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2703825" y="2320906"/>
                <a:ext cx="89818" cy="89818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C71CFF03-98FC-4A19-A27C-878C96443175}"/>
                  </a:ext>
                </a:extLst>
              </p:cNvPr>
              <p:cNvCxnSpPr/>
              <p:nvPr/>
            </p:nvCxnSpPr>
            <p:spPr bwMode="gray">
              <a:xfrm flipH="1">
                <a:off x="2613643" y="2320906"/>
                <a:ext cx="180000" cy="0"/>
              </a:xfrm>
              <a:prstGeom prst="line">
                <a:avLst/>
              </a:prstGeom>
              <a:ln w="25400" cap="rnd">
                <a:solidFill>
                  <a:schemeClr val="accent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uppieren 2">
            <a:extLst>
              <a:ext uri="{FF2B5EF4-FFF2-40B4-BE49-F238E27FC236}">
                <a16:creationId xmlns:a16="http://schemas.microsoft.com/office/drawing/2014/main" id="{F8391C62-3C4F-478F-B78F-E0BF449964B7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70346" y="1537041"/>
            <a:ext cx="540000" cy="540000"/>
            <a:chOff x="2502000" y="1512000"/>
            <a:chExt cx="540000" cy="54000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CD2439D1-DA1B-4F3A-BDDE-8DAF5DF7D24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502000" y="1512000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dirty="0"/>
            </a:p>
          </p:txBody>
        </p: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316F1598-2A44-40FD-9EC3-C24E0DCA314F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682000" y="1692000"/>
              <a:ext cx="180000" cy="180000"/>
              <a:chOff x="2613643" y="2230724"/>
              <a:chExt cx="180000" cy="180000"/>
            </a:xfrm>
          </p:grpSpPr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EA596B2F-BED6-424F-8A99-77280A63FA06}"/>
                  </a:ext>
                </a:extLst>
              </p:cNvPr>
              <p:cNvCxnSpPr/>
              <p:nvPr/>
            </p:nvCxnSpPr>
            <p:spPr bwMode="gray">
              <a:xfrm>
                <a:off x="2703825" y="2230724"/>
                <a:ext cx="89818" cy="89818"/>
              </a:xfrm>
              <a:prstGeom prst="line">
                <a:avLst/>
              </a:prstGeom>
              <a:ln w="25400" cap="rnd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713BDE7C-B19E-4DEA-98BC-637F6E7270D1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2703825" y="2320906"/>
                <a:ext cx="89818" cy="89818"/>
              </a:xfrm>
              <a:prstGeom prst="line">
                <a:avLst/>
              </a:prstGeom>
              <a:ln w="25400" cap="rnd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BD673564-CCF8-44E1-B57A-5CBD9F4FBDD6}"/>
                  </a:ext>
                </a:extLst>
              </p:cNvPr>
              <p:cNvCxnSpPr/>
              <p:nvPr/>
            </p:nvCxnSpPr>
            <p:spPr bwMode="gray">
              <a:xfrm flipH="1">
                <a:off x="2613643" y="2320906"/>
                <a:ext cx="180000" cy="0"/>
              </a:xfrm>
              <a:prstGeom prst="line">
                <a:avLst/>
              </a:prstGeom>
              <a:ln w="25400" cap="rnd">
                <a:solidFill>
                  <a:schemeClr val="bg1">
                    <a:lumMod val="6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uppieren 3">
            <a:extLst>
              <a:ext uri="{FF2B5EF4-FFF2-40B4-BE49-F238E27FC236}">
                <a16:creationId xmlns:a16="http://schemas.microsoft.com/office/drawing/2014/main" id="{5EC8A50B-4D3F-42FA-B6B6-3957CE51DDBB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347114" y="1577822"/>
            <a:ext cx="540000" cy="540000"/>
            <a:chOff x="2502000" y="1512000"/>
            <a:chExt cx="540000" cy="54000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5C8FDEC7-A339-4254-B17C-D74557CC14E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2502000" y="1512000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>
                <a:lnSpc>
                  <a:spcPct val="90000"/>
                </a:lnSpc>
                <a:spcAft>
                  <a:spcPts val="1000"/>
                </a:spcAft>
              </a:pPr>
              <a:endParaRPr lang="en-US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8FB88968-56C0-483D-8B25-CE743D80A8AB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2682000" y="1692000"/>
              <a:ext cx="180000" cy="180000"/>
              <a:chOff x="2613643" y="2230724"/>
              <a:chExt cx="180000" cy="180000"/>
            </a:xfrm>
          </p:grpSpPr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2200BB81-FEBA-4DBB-A55B-D13015D4667F}"/>
                  </a:ext>
                </a:extLst>
              </p:cNvPr>
              <p:cNvCxnSpPr/>
              <p:nvPr/>
            </p:nvCxnSpPr>
            <p:spPr bwMode="gray">
              <a:xfrm>
                <a:off x="2703825" y="2230724"/>
                <a:ext cx="89818" cy="89818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A8F617E3-D9AC-4352-94B0-D36F6BCB40CF}"/>
                  </a:ext>
                </a:extLst>
              </p:cNvPr>
              <p:cNvCxnSpPr>
                <a:cxnSpLocks/>
              </p:cNvCxnSpPr>
              <p:nvPr/>
            </p:nvCxnSpPr>
            <p:spPr bwMode="gray">
              <a:xfrm flipV="1">
                <a:off x="2703825" y="2320906"/>
                <a:ext cx="89818" cy="89818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DA385985-371E-4A70-BD40-53F4D54BC19C}"/>
                  </a:ext>
                </a:extLst>
              </p:cNvPr>
              <p:cNvCxnSpPr/>
              <p:nvPr/>
            </p:nvCxnSpPr>
            <p:spPr bwMode="gray">
              <a:xfrm flipH="1">
                <a:off x="2613643" y="2320906"/>
                <a:ext cx="180000" cy="0"/>
              </a:xfrm>
              <a:prstGeom prst="line">
                <a:avLst/>
              </a:prstGeom>
              <a:ln w="25400" cap="rnd">
                <a:solidFill>
                  <a:schemeClr val="accent3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6" name="Tabelle 1">
            <a:extLst>
              <a:ext uri="{FF2B5EF4-FFF2-40B4-BE49-F238E27FC236}">
                <a16:creationId xmlns:a16="http://schemas.microsoft.com/office/drawing/2014/main" id="{87D53C00-6C60-B741-A1DE-DB2DC9170F5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1977976"/>
              </p:ext>
            </p:extLst>
          </p:nvPr>
        </p:nvGraphicFramePr>
        <p:xfrm>
          <a:off x="540231" y="2502182"/>
          <a:ext cx="2671763" cy="344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763">
                  <a:extLst>
                    <a:ext uri="{9D8B030D-6E8A-4147-A177-3AD203B41FA5}">
                      <a16:colId xmlns:a16="http://schemas.microsoft.com/office/drawing/2014/main" val="3350846985"/>
                    </a:ext>
                  </a:extLst>
                </a:gridCol>
              </a:tblGrid>
              <a:tr h="485486">
                <a:tc>
                  <a:txBody>
                    <a:bodyPr/>
                    <a:lstStyle/>
                    <a:p>
                      <a:pPr algn="l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1.</a:t>
                      </a:r>
                      <a:r>
                        <a:rPr lang="th-TH" sz="1800" b="0" noProof="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อยากธุรกิจรับเหมาให้กำไร 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252000" marR="252000" marT="36000" marB="36000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837547"/>
                  </a:ext>
                </a:extLst>
              </a:tr>
              <a:tr h="485486">
                <a:tc>
                  <a:txBody>
                    <a:bodyPr/>
                    <a:lstStyle/>
                    <a:p>
                      <a:pPr algn="l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2.</a:t>
                      </a:r>
                      <a:r>
                        <a:rPr lang="th-TH" sz="1800" b="0" noProof="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หลุมพรางของธุรกิจที่พบบ่อย ๆ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215945"/>
                  </a:ext>
                </a:extLst>
              </a:tr>
              <a:tr h="485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3.</a:t>
                      </a:r>
                      <a:r>
                        <a:rPr lang="th-TH" sz="1800" b="0" noProof="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เหตุการณ์ที่เผชิญและทำให้เกิด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  <a:p>
                      <a:pPr algn="l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855342"/>
                  </a:ext>
                </a:extLst>
              </a:tr>
              <a:tr h="485486">
                <a:tc>
                  <a:txBody>
                    <a:bodyPr/>
                    <a:lstStyle/>
                    <a:p>
                      <a:pPr algn="l"/>
                      <a:r>
                        <a:rPr lang="th-TH" sz="1800" b="0" noProof="0" dirty="0">
                          <a:solidFill>
                            <a:schemeClr val="tx1"/>
                          </a:solidFill>
                        </a:rPr>
                        <a:t>หลุมพลาง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0648"/>
                  </a:ext>
                </a:extLst>
              </a:tr>
              <a:tr h="485486">
                <a:tc>
                  <a:txBody>
                    <a:bodyPr/>
                    <a:lstStyle/>
                    <a:p>
                      <a:pPr algn="l"/>
                      <a:r>
                        <a:rPr lang="en-US" sz="1800" b="0" noProof="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4.</a:t>
                      </a:r>
                      <a:r>
                        <a:rPr lang="th-TH" sz="1800" b="0" noProof="0" dirty="0">
                          <a:solidFill>
                            <a:schemeClr val="tx1"/>
                          </a:solidFill>
                          <a:latin typeface="Cordia New" panose="020B0304020202020204" pitchFamily="34" charset="-34"/>
                          <a:cs typeface="Cordia New" panose="020B0304020202020204" pitchFamily="34" charset="-34"/>
                        </a:rPr>
                        <a:t>แล้วเรามีเทคนิคเอาชนะอย่างไร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77930"/>
                  </a:ext>
                </a:extLst>
              </a:tr>
              <a:tr h="485486">
                <a:tc>
                  <a:txBody>
                    <a:bodyPr/>
                    <a:lstStyle/>
                    <a:p>
                      <a:pPr algn="l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563405"/>
                  </a:ext>
                </a:extLst>
              </a:tr>
              <a:tr h="485486">
                <a:tc>
                  <a:txBody>
                    <a:bodyPr/>
                    <a:lstStyle/>
                    <a:p>
                      <a:pPr algn="l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459375"/>
                  </a:ext>
                </a:extLst>
              </a:tr>
            </a:tbl>
          </a:graphicData>
        </a:graphic>
      </p:graphicFrame>
      <p:graphicFrame>
        <p:nvGraphicFramePr>
          <p:cNvPr id="47" name="Tabelle 1">
            <a:extLst>
              <a:ext uri="{FF2B5EF4-FFF2-40B4-BE49-F238E27FC236}">
                <a16:creationId xmlns:a16="http://schemas.microsoft.com/office/drawing/2014/main" id="{798A1144-660E-C545-BAF3-1275BDC005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814823"/>
              </p:ext>
            </p:extLst>
          </p:nvPr>
        </p:nvGraphicFramePr>
        <p:xfrm>
          <a:off x="4426642" y="2556000"/>
          <a:ext cx="2467225" cy="3429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225">
                  <a:extLst>
                    <a:ext uri="{9D8B030D-6E8A-4147-A177-3AD203B41FA5}">
                      <a16:colId xmlns:a16="http://schemas.microsoft.com/office/drawing/2014/main" val="3350846985"/>
                    </a:ext>
                  </a:extLst>
                </a:gridCol>
              </a:tblGrid>
              <a:tr h="489998">
                <a:tc>
                  <a:txBody>
                    <a:bodyPr/>
                    <a:lstStyle/>
                    <a:p>
                      <a:pPr algn="l"/>
                      <a:r>
                        <a:rPr lang="th-TH" sz="1800" b="0" noProof="0" dirty="0">
                          <a:solidFill>
                            <a:schemeClr val="tx1"/>
                          </a:solidFill>
                        </a:rPr>
                        <a:t>ทบทวนเอกสารเกี่ยวข้อง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837547"/>
                  </a:ext>
                </a:extLst>
              </a:tr>
              <a:tr h="489998">
                <a:tc>
                  <a:txBody>
                    <a:bodyPr/>
                    <a:lstStyle/>
                    <a:p>
                      <a:pPr algn="l"/>
                      <a:r>
                        <a:rPr lang="th-TH" sz="1800" b="0" noProof="0" dirty="0">
                          <a:solidFill>
                            <a:schemeClr val="tx1"/>
                          </a:solidFill>
                        </a:rPr>
                        <a:t>สิ่งที่พบในงานก่อสร้าง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215945"/>
                  </a:ext>
                </a:extLst>
              </a:tr>
              <a:tr h="489998">
                <a:tc>
                  <a:txBody>
                    <a:bodyPr/>
                    <a:lstStyle/>
                    <a:p>
                      <a:pPr algn="l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th-TH" sz="1800" b="0" noProof="0" dirty="0">
                          <a:solidFill>
                            <a:schemeClr val="tx1"/>
                          </a:solidFill>
                        </a:rPr>
                        <a:t>ปัญหาความล่าช้า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855342"/>
                  </a:ext>
                </a:extLst>
              </a:tr>
              <a:tr h="489998">
                <a:tc>
                  <a:txBody>
                    <a:bodyPr/>
                    <a:lstStyle/>
                    <a:p>
                      <a:pPr algn="l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2.</a:t>
                      </a:r>
                      <a:r>
                        <a:rPr lang="th-TH" sz="1800" b="0" noProof="0" dirty="0">
                          <a:solidFill>
                            <a:schemeClr val="tx1"/>
                          </a:solidFill>
                        </a:rPr>
                        <a:t>ปัญหาการสื่อสาร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0648"/>
                  </a:ext>
                </a:extLst>
              </a:tr>
              <a:tr h="489998">
                <a:tc>
                  <a:txBody>
                    <a:bodyPr/>
                    <a:lstStyle/>
                    <a:p>
                      <a:pPr algn="l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th-TH" sz="1800" b="0" noProof="0" dirty="0">
                          <a:solidFill>
                            <a:schemeClr val="tx1"/>
                          </a:solidFill>
                        </a:rPr>
                        <a:t>งานเพิ่ม</a:t>
                      </a:r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th-TH" sz="1800" b="0" noProof="0" dirty="0">
                          <a:solidFill>
                            <a:schemeClr val="tx1"/>
                          </a:solidFill>
                        </a:rPr>
                        <a:t>ลด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77930"/>
                  </a:ext>
                </a:extLst>
              </a:tr>
              <a:tr h="489998">
                <a:tc>
                  <a:txBody>
                    <a:bodyPr/>
                    <a:lstStyle/>
                    <a:p>
                      <a:pPr algn="l"/>
                      <a:r>
                        <a:rPr lang="en-US" sz="1800" b="0" noProof="0" dirty="0">
                          <a:solidFill>
                            <a:schemeClr val="tx1"/>
                          </a:solidFill>
                        </a:rPr>
                        <a:t>4.</a:t>
                      </a:r>
                      <a:r>
                        <a:rPr lang="th-TH" sz="1800" b="0" noProof="0" dirty="0">
                          <a:solidFill>
                            <a:schemeClr val="tx1"/>
                          </a:solidFill>
                        </a:rPr>
                        <a:t>เอกสารบริหารโครงการ</a:t>
                      </a:r>
                      <a:r>
                        <a:rPr lang="th-TH" sz="1800" b="0" noProof="0" dirty="0" err="1">
                          <a:solidFill>
                            <a:schemeClr val="tx1"/>
                          </a:solidFill>
                        </a:rPr>
                        <a:t>ต่างๆ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563405"/>
                  </a:ext>
                </a:extLst>
              </a:tr>
              <a:tr h="489998">
                <a:tc>
                  <a:txBody>
                    <a:bodyPr/>
                    <a:lstStyle/>
                    <a:p>
                      <a:pPr algn="l"/>
                      <a:r>
                        <a:rPr lang="th-TH" sz="1800" b="0" noProof="0" dirty="0">
                          <a:solidFill>
                            <a:schemeClr val="tx1"/>
                          </a:solidFill>
                        </a:rPr>
                        <a:t>แบบก่อสร้างที่ผิดพลาด</a:t>
                      </a:r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459375"/>
                  </a:ext>
                </a:extLst>
              </a:tr>
            </a:tbl>
          </a:graphicData>
        </a:graphic>
      </p:graphicFrame>
      <p:graphicFrame>
        <p:nvGraphicFramePr>
          <p:cNvPr id="36" name="Tabelle 1">
            <a:extLst>
              <a:ext uri="{FF2B5EF4-FFF2-40B4-BE49-F238E27FC236}">
                <a16:creationId xmlns:a16="http://schemas.microsoft.com/office/drawing/2014/main" id="{4EA5835B-6191-A74C-A013-956280E8E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8438370"/>
              </p:ext>
            </p:extLst>
          </p:nvPr>
        </p:nvGraphicFramePr>
        <p:xfrm>
          <a:off x="7861894" y="2556000"/>
          <a:ext cx="2671763" cy="3398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763">
                  <a:extLst>
                    <a:ext uri="{9D8B030D-6E8A-4147-A177-3AD203B41FA5}">
                      <a16:colId xmlns:a16="http://schemas.microsoft.com/office/drawing/2014/main" val="3350846985"/>
                    </a:ext>
                  </a:extLst>
                </a:gridCol>
              </a:tblGrid>
              <a:tr h="485486">
                <a:tc>
                  <a:txBody>
                    <a:bodyPr/>
                    <a:lstStyle/>
                    <a:p>
                      <a:pPr algn="l"/>
                      <a:endParaRPr lang="en-US" sz="18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837547"/>
                  </a:ext>
                </a:extLst>
              </a:tr>
              <a:tr h="485486">
                <a:tc>
                  <a:txBody>
                    <a:bodyPr/>
                    <a:lstStyle/>
                    <a:p>
                      <a:pPr algn="l"/>
                      <a:endParaRPr lang="en-US" sz="1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215945"/>
                  </a:ext>
                </a:extLst>
              </a:tr>
              <a:tr h="485486">
                <a:tc>
                  <a:txBody>
                    <a:bodyPr/>
                    <a:lstStyle/>
                    <a:p>
                      <a:pPr algn="l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855342"/>
                  </a:ext>
                </a:extLst>
              </a:tr>
              <a:tr h="485486">
                <a:tc>
                  <a:txBody>
                    <a:bodyPr/>
                    <a:lstStyle/>
                    <a:p>
                      <a:pPr algn="l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90648"/>
                  </a:ext>
                </a:extLst>
              </a:tr>
              <a:tr h="485486">
                <a:tc>
                  <a:txBody>
                    <a:bodyPr/>
                    <a:lstStyle/>
                    <a:p>
                      <a:pPr algn="l"/>
                      <a:endParaRPr lang="en-US" sz="1200" b="0" noProof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577930"/>
                  </a:ext>
                </a:extLst>
              </a:tr>
              <a:tr h="485486">
                <a:tc>
                  <a:txBody>
                    <a:bodyPr/>
                    <a:lstStyle/>
                    <a:p>
                      <a:pPr algn="l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563405"/>
                  </a:ext>
                </a:extLst>
              </a:tr>
              <a:tr h="485486">
                <a:tc>
                  <a:txBody>
                    <a:bodyPr/>
                    <a:lstStyle/>
                    <a:p>
                      <a:pPr algn="l"/>
                      <a:endParaRPr lang="en-US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252000" marR="252000" marT="36000" marB="36000" anchor="ctr"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459375"/>
                  </a:ext>
                </a:extLst>
              </a:tr>
            </a:tbl>
          </a:graphicData>
        </a:graphic>
      </p:graphicFrame>
      <p:sp>
        <p:nvSpPr>
          <p:cNvPr id="37" name="Text 1">
            <a:extLst>
              <a:ext uri="{FF2B5EF4-FFF2-40B4-BE49-F238E27FC236}">
                <a16:creationId xmlns:a16="http://schemas.microsoft.com/office/drawing/2014/main" id="{C4731229-8FF0-A348-A709-6F9C79141EEA}"/>
              </a:ext>
            </a:extLst>
          </p:cNvPr>
          <p:cNvSpPr txBox="1">
            <a:spLocks/>
          </p:cNvSpPr>
          <p:nvPr/>
        </p:nvSpPr>
        <p:spPr bwMode="gray">
          <a:xfrm>
            <a:off x="699202" y="1332000"/>
            <a:ext cx="2671200" cy="900000"/>
          </a:xfrm>
          <a:solidFill>
            <a:schemeClr val="accent1"/>
          </a:solidFill>
        </p:spPr>
        <p:txBody>
          <a:bodyPr lIns="252000" rIns="14400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Bebas Neue" panose="020B0506020202020201" pitchFamily="34" charset="0"/>
              </a:rPr>
              <a:t>Phase 1</a:t>
            </a:r>
            <a:br>
              <a:rPr lang="en-US">
                <a:latin typeface="Bebas Neue" panose="020B0506020202020201" pitchFamily="34" charset="0"/>
              </a:rPr>
            </a:br>
            <a:r>
              <a:rPr lang="th-TH">
                <a:latin typeface="Bebas Neue" panose="020B0506020202020201" pitchFamily="34" charset="0"/>
                <a:cs typeface="+mj-cs"/>
              </a:rPr>
              <a:t>เริ่มต้น</a:t>
            </a:r>
            <a:endParaRPr lang="en-US" dirty="0"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9E9E95-A1C6-C14D-8622-8AF49F39B25C}"/>
              </a:ext>
            </a:extLst>
          </p:cNvPr>
          <p:cNvSpPr/>
          <p:nvPr/>
        </p:nvSpPr>
        <p:spPr>
          <a:xfrm>
            <a:off x="722806" y="1368000"/>
            <a:ext cx="2444308" cy="86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C6233-E210-9A4D-BB1E-1C0980E2D452}"/>
              </a:ext>
            </a:extLst>
          </p:cNvPr>
          <p:cNvSpPr txBox="1"/>
          <p:nvPr/>
        </p:nvSpPr>
        <p:spPr>
          <a:xfrm>
            <a:off x="1419544" y="1526989"/>
            <a:ext cx="1132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</a:rPr>
              <a:t>เริ่มต้น</a:t>
            </a:r>
            <a:endParaRPr lang="en-TH" sz="24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17883F-9437-F742-87B2-449B22663228}"/>
              </a:ext>
            </a:extLst>
          </p:cNvPr>
          <p:cNvSpPr/>
          <p:nvPr/>
        </p:nvSpPr>
        <p:spPr>
          <a:xfrm>
            <a:off x="4028714" y="1415640"/>
            <a:ext cx="2444308" cy="864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756B8F-5276-AA40-A366-C3D772C95207}"/>
              </a:ext>
            </a:extLst>
          </p:cNvPr>
          <p:cNvSpPr txBox="1"/>
          <p:nvPr/>
        </p:nvSpPr>
        <p:spPr>
          <a:xfrm>
            <a:off x="4157296" y="1537041"/>
            <a:ext cx="209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</a:rPr>
              <a:t>ค้นคว้าและวิเคราะห์</a:t>
            </a:r>
            <a:endParaRPr lang="en-TH" sz="24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2519FC-96BF-E445-920F-81F5450643D1}"/>
              </a:ext>
            </a:extLst>
          </p:cNvPr>
          <p:cNvSpPr/>
          <p:nvPr/>
        </p:nvSpPr>
        <p:spPr>
          <a:xfrm>
            <a:off x="8207670" y="1393514"/>
            <a:ext cx="2444308" cy="86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316CAC-5D5E-2443-8DC3-3CD5AF56049C}"/>
              </a:ext>
            </a:extLst>
          </p:cNvPr>
          <p:cNvSpPr txBox="1"/>
          <p:nvPr/>
        </p:nvSpPr>
        <p:spPr>
          <a:xfrm>
            <a:off x="8381457" y="1608583"/>
            <a:ext cx="209982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</a:rPr>
              <a:t>แนวคิด </a:t>
            </a:r>
            <a:r>
              <a:rPr lang="th-TH" sz="2400" dirty="0" err="1">
                <a:solidFill>
                  <a:schemeClr val="bg1"/>
                </a:solidFill>
              </a:rPr>
              <a:t>ลีน</a:t>
            </a:r>
            <a:endParaRPr lang="en-TH" sz="24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A5E68B-EA24-5C48-9A9C-9E789C315D6F}"/>
              </a:ext>
            </a:extLst>
          </p:cNvPr>
          <p:cNvSpPr txBox="1"/>
          <p:nvPr/>
        </p:nvSpPr>
        <p:spPr>
          <a:xfrm>
            <a:off x="8369657" y="236621"/>
            <a:ext cx="328073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  <a:endParaRPr lang="en-US" altLang="ko-KR" sz="1867" dirty="0">
              <a:cs typeface="Arial" pitchFamily="34" charset="0"/>
            </a:endParaRPr>
          </a:p>
          <a:p>
            <a:r>
              <a:rPr lang="th-TH" altLang="ko-KR" sz="1867" dirty="0">
                <a:cs typeface="Arial" pitchFamily="34" charset="0"/>
              </a:rPr>
              <a:t>      ทุกวันอาทิตย์ เวลา</a:t>
            </a:r>
            <a:r>
              <a:rPr lang="en-US" altLang="ko-KR" sz="1200" dirty="0">
                <a:cs typeface="Arial" pitchFamily="34" charset="0"/>
              </a:rPr>
              <a:t>15.00 – 17.00</a:t>
            </a:r>
            <a:endParaRPr lang="th-TH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5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6DD6-74BF-0741-B074-70E7A238A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70" y="432000"/>
            <a:ext cx="9426890" cy="1080000"/>
          </a:xfrm>
        </p:spPr>
        <p:txBody>
          <a:bodyPr/>
          <a:lstStyle/>
          <a:p>
            <a:r>
              <a:rPr lang="th-TH" dirty="0"/>
              <a:t>วิดีโอ </a:t>
            </a:r>
            <a:r>
              <a:rPr lang="en-US" dirty="0"/>
              <a:t>: </a:t>
            </a:r>
            <a:endParaRPr lang="en-T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14017-9DE2-8E4C-B2D0-770F96342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2D36BF-31FF-8B46-B0F2-A214635001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9E34BC-30E4-6644-A4B2-B08C65B72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6A6C05-2457-0544-A0AE-F6E2E257E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40E4E-84C2-ED45-8E80-B555975D6295}"/>
              </a:ext>
            </a:extLst>
          </p:cNvPr>
          <p:cNvSpPr txBox="1"/>
          <p:nvPr/>
        </p:nvSpPr>
        <p:spPr>
          <a:xfrm>
            <a:off x="8674974" y="316903"/>
            <a:ext cx="328073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  <a:endParaRPr lang="en-US" altLang="ko-KR" sz="1867" dirty="0">
              <a:cs typeface="Arial" pitchFamily="34" charset="0"/>
            </a:endParaRPr>
          </a:p>
          <a:p>
            <a:r>
              <a:rPr lang="th-TH" altLang="ko-KR" sz="1867" dirty="0">
                <a:cs typeface="Arial" pitchFamily="34" charset="0"/>
              </a:rPr>
              <a:t>      ทุกวันอาทิตย์ เวลา</a:t>
            </a:r>
            <a:r>
              <a:rPr lang="en-US" altLang="ko-KR" sz="1200" dirty="0">
                <a:cs typeface="Arial" pitchFamily="34" charset="0"/>
              </a:rPr>
              <a:t>15.00 – 17.00</a:t>
            </a:r>
            <a:endParaRPr lang="th-TH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3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3C0F7-F42B-2840-953F-B36087AD0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7AEA3C-D29D-8946-93F3-245171631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7EABED-6A43-D544-BE93-5552B9566F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9CB5F3-D0B1-DF46-B4D7-8348EF3AF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TH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F3D8DC0-8B83-5448-ADD9-910A06870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70" y="848360"/>
            <a:ext cx="9601200" cy="5435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9E781BF-D822-A345-A490-2F2676882DCC}"/>
              </a:ext>
            </a:extLst>
          </p:cNvPr>
          <p:cNvSpPr/>
          <p:nvPr/>
        </p:nvSpPr>
        <p:spPr>
          <a:xfrm>
            <a:off x="3897630" y="3429000"/>
            <a:ext cx="1611630" cy="4800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BEEEE8-3F7D-1044-8C11-13D37ECF3EF0}"/>
              </a:ext>
            </a:extLst>
          </p:cNvPr>
          <p:cNvSpPr/>
          <p:nvPr/>
        </p:nvSpPr>
        <p:spPr>
          <a:xfrm>
            <a:off x="8732520" y="3348990"/>
            <a:ext cx="1680210" cy="9486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E47A81-6578-134D-AC21-76ADE8C0D3C6}"/>
              </a:ext>
            </a:extLst>
          </p:cNvPr>
          <p:cNvSpPr txBox="1"/>
          <p:nvPr/>
        </p:nvSpPr>
        <p:spPr>
          <a:xfrm>
            <a:off x="8370380" y="240551"/>
            <a:ext cx="328073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  <a:endParaRPr lang="en-US" altLang="ko-KR" sz="1867" dirty="0">
              <a:cs typeface="Arial" pitchFamily="34" charset="0"/>
            </a:endParaRPr>
          </a:p>
          <a:p>
            <a:r>
              <a:rPr lang="th-TH" altLang="ko-KR" sz="1867" dirty="0">
                <a:cs typeface="Arial" pitchFamily="34" charset="0"/>
              </a:rPr>
              <a:t>      ทุกวันอาทิตย์ เวลา</a:t>
            </a:r>
            <a:r>
              <a:rPr lang="en-US" altLang="ko-KR" sz="1200" dirty="0">
                <a:cs typeface="Arial" pitchFamily="34" charset="0"/>
              </a:rPr>
              <a:t>15.00 – 17.00</a:t>
            </a:r>
            <a:endParaRPr lang="th-TH" altLang="ko-KR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69F885-0F39-6645-8D89-5D2B85C306C3}"/>
              </a:ext>
            </a:extLst>
          </p:cNvPr>
          <p:cNvSpPr txBox="1"/>
          <p:nvPr/>
        </p:nvSpPr>
        <p:spPr>
          <a:xfrm>
            <a:off x="685800" y="379656"/>
            <a:ext cx="1107077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dirty="0"/>
              <a:t>ทำไมต้องใช้ระบบ</a:t>
            </a:r>
            <a:r>
              <a:rPr lang="th-TH" sz="3200" dirty="0" err="1"/>
              <a:t>ลีน</a:t>
            </a:r>
            <a:r>
              <a:rPr lang="en-US" sz="3200" dirty="0"/>
              <a:t> </a:t>
            </a:r>
            <a:r>
              <a:rPr lang="th-TH" sz="3200" dirty="0"/>
              <a:t> </a:t>
            </a:r>
            <a:r>
              <a:rPr lang="en-US" sz="3200" dirty="0"/>
              <a:t>:</a:t>
            </a:r>
          </a:p>
          <a:p>
            <a:endParaRPr lang="th-TH" sz="2800" dirty="0"/>
          </a:p>
          <a:p>
            <a:r>
              <a:rPr lang="th-TH" sz="2800" dirty="0"/>
              <a:t>                 อุตสาหกรรมก่อสร้างของประเทศไทยในปัจจุบัน อยู่ในสภาวะที่ตกต่ำ การเมืองประสบปัญหา</a:t>
            </a:r>
          </a:p>
          <a:p>
            <a:r>
              <a:rPr lang="th-TH" sz="2800" dirty="0"/>
              <a:t>ทำให้ทุกคน ที่เป็นส่วนหนึ่งของ อุตสาหกรรมนี้พยายาม หาทางแก้ปัญหา และพิจารณาแนวคิด ในการบริหารจัดการที่จะนำมาปรับใช้ ในอุตสาหกรรม รับเหมาก่อสร้าง</a:t>
            </a:r>
          </a:p>
          <a:p>
            <a:r>
              <a:rPr lang="th-TH" sz="2800" dirty="0"/>
              <a:t>เช่น การพัฒนาความรู้   การนำเทคโนโลยี  ที่สามารถนำมาประยุกต์</a:t>
            </a:r>
            <a:r>
              <a:rPr lang="th-TH" sz="2800" dirty="0" err="1"/>
              <a:t>ใ</a:t>
            </a:r>
            <a:r>
              <a:rPr lang="th-TH" sz="2800" dirty="0"/>
              <a:t> </a:t>
            </a:r>
            <a:r>
              <a:rPr lang="th-TH" sz="2800" dirty="0" err="1"/>
              <a:t>ช้</a:t>
            </a:r>
            <a:r>
              <a:rPr lang="th-TH" sz="2800" dirty="0"/>
              <a:t>เพื่อปรับปรุงกระบวนการทำงานก่อสร้างที่เป็นอยู่ให้มีประสิทธิภาพมากขึ้น ในระดับองค์กร และ บุคคล</a:t>
            </a:r>
          </a:p>
          <a:p>
            <a:r>
              <a:rPr lang="th-TH" sz="2800" dirty="0"/>
              <a:t>          แนวโน้มธุรกิจก่อสร้าง ในอนาคตทั้งในประเทศ และต่างประเทศจะมีการแข่งขันสูงมาก นอกเหนือจากกลยุทธ์ทางการตลาดที่ดีเพื่อให้ได้มาของการสั่งซื้อ  หรือเซ็นสัญญาก่อสร้างแล้ว เราควรต้องมีวิธีการที่จะทำกลยุทธ์ด้าน "คุณภาพ" (</a:t>
            </a:r>
            <a:r>
              <a:rPr lang="en-US" sz="2800" dirty="0"/>
              <a:t>Quality) </a:t>
            </a:r>
            <a:r>
              <a:rPr lang="th-TH" sz="2800" dirty="0"/>
              <a:t>และ "ผลิตภาพ" (</a:t>
            </a:r>
            <a:r>
              <a:rPr lang="en-US" sz="2800" dirty="0"/>
              <a:t>Productivity) </a:t>
            </a:r>
            <a:r>
              <a:rPr lang="th-TH" sz="2800" dirty="0"/>
              <a:t> ซึ่งเป็นองค์ประกอบที่สำคัญที่จะทำให้โครงการประสบความสำเร็จทั้งในมุมมองของลูกค้าและของบริษัทเอง</a:t>
            </a:r>
            <a:r>
              <a:rPr lang="en-US" sz="2800" dirty="0"/>
              <a:t>                  </a:t>
            </a:r>
            <a:endParaRPr lang="th-TH" sz="2800" dirty="0"/>
          </a:p>
          <a:p>
            <a:r>
              <a:rPr lang="th-TH" sz="2800" dirty="0"/>
              <a:t>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956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065588-51AD-45CC-8364-35428DD51C34}"/>
              </a:ext>
            </a:extLst>
          </p:cNvPr>
          <p:cNvSpPr/>
          <p:nvPr/>
        </p:nvSpPr>
        <p:spPr>
          <a:xfrm>
            <a:off x="0" y="2486608"/>
            <a:ext cx="12192000" cy="1884784"/>
          </a:xfrm>
          <a:prstGeom prst="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DD888-D595-4539-8013-3E87CEE87ACB}"/>
              </a:ext>
            </a:extLst>
          </p:cNvPr>
          <p:cNvSpPr txBox="1"/>
          <p:nvPr/>
        </p:nvSpPr>
        <p:spPr>
          <a:xfrm>
            <a:off x="2892490" y="2544142"/>
            <a:ext cx="6163047" cy="176971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th-TH" altLang="ko-KR" sz="11500" dirty="0">
                <a:latin typeface="Angsana New" panose="02020603050405020304" pitchFamily="18" charset="-34"/>
                <a:cs typeface="Angsana New" panose="02020603050405020304" pitchFamily="18" charset="-34"/>
              </a:rPr>
              <a:t>นิยมศัพท์</a:t>
            </a:r>
            <a:endParaRPr lang="ko-KR" altLang="en-US" sz="115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53D80C-E189-8A42-8CF0-62E709DA3D6E}"/>
              </a:ext>
            </a:extLst>
          </p:cNvPr>
          <p:cNvSpPr txBox="1"/>
          <p:nvPr/>
        </p:nvSpPr>
        <p:spPr>
          <a:xfrm>
            <a:off x="8639502" y="157656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D4483-73EE-864D-A6E7-E2721FBC3B8D}"/>
              </a:ext>
            </a:extLst>
          </p:cNvPr>
          <p:cNvSpPr txBox="1"/>
          <p:nvPr/>
        </p:nvSpPr>
        <p:spPr>
          <a:xfrm>
            <a:off x="843455" y="916968"/>
            <a:ext cx="105050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th-TH" sz="2800" b="1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th-TH" sz="2800" b="1" i="0" u="none" strike="noStrike" dirty="0">
                <a:solidFill>
                  <a:srgbClr val="000000"/>
                </a:solidFill>
                <a:effectLst/>
              </a:rPr>
              <a:t>ความเป็นมาของการจัดการแบบ</a:t>
            </a:r>
            <a:r>
              <a:rPr lang="th-TH" sz="2800" b="1" i="0" u="none" strike="noStrike" dirty="0" err="1">
                <a:solidFill>
                  <a:srgbClr val="000000"/>
                </a:solidFill>
                <a:effectLst/>
              </a:rPr>
              <a:t>ลีน</a:t>
            </a:r>
            <a:endParaRPr lang="th-TH" sz="2800" b="1" i="0" u="none" strike="noStrike" dirty="0">
              <a:solidFill>
                <a:srgbClr val="000000"/>
              </a:solidFill>
              <a:effectLst/>
            </a:endParaRPr>
          </a:p>
          <a:p>
            <a:pPr algn="l">
              <a:spcAft>
                <a:spcPts val="0"/>
              </a:spcAft>
            </a:pPr>
            <a:endParaRPr lang="th-TH" sz="2800" b="0" i="0" u="none" strike="noStrike" dirty="0">
              <a:solidFill>
                <a:srgbClr val="000000"/>
              </a:solidFill>
              <a:effectLst/>
            </a:endParaRPr>
          </a:p>
          <a:p>
            <a:pPr indent="180340" algn="just">
              <a:spcAft>
                <a:spcPts val="0"/>
              </a:spcAft>
            </a:pP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    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</a:rPr>
              <a:t>ลีน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 (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Lean ) 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ถ้าใช้เป็นคำคุณศัพท์สามารถแปลเป็นภาษาไทยว่า ”ทำให้บาง" </a:t>
            </a:r>
          </a:p>
          <a:p>
            <a:pPr indent="180340" algn="just">
              <a:spcAft>
                <a:spcPts val="0"/>
              </a:spcAft>
            </a:pP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หรือปราศจากส่วนเกิน ถ้าสมมติเป็นคน 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</a:rPr>
              <a:t>ก้อ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ทำอ้วน  ให้ เฟิร์ม </a:t>
            </a:r>
          </a:p>
          <a:p>
            <a:pPr indent="180340" algn="just">
              <a:spcAft>
                <a:spcPts val="0"/>
              </a:spcAft>
            </a:pP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เพราะ</a:t>
            </a:r>
            <a:r>
              <a:rPr lang="th-TH" sz="2800" dirty="0">
                <a:solidFill>
                  <a:srgbClr val="000000"/>
                </a:solidFill>
              </a:rPr>
              <a:t> 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ถ้าเปรียบคำนี้กับลักษณะของอุปกรณ์ก็จะเป็นลักษณะของ</a:t>
            </a:r>
            <a:r>
              <a:rPr lang="th-TH" sz="2800" b="0" i="0" u="none" strike="noStrike" dirty="0">
                <a:solidFill>
                  <a:srgbClr val="FF0000"/>
                </a:solidFill>
                <a:effectLst/>
              </a:rPr>
              <a:t>อุปกรณ์สมัยใหม่ มีขนาดที่เล็กลง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แต่มี.    </a:t>
            </a:r>
            <a:r>
              <a:rPr lang="th-TH" sz="2800" b="0" i="0" u="none" strike="noStrike" dirty="0">
                <a:solidFill>
                  <a:srgbClr val="FF0000"/>
                </a:solidFill>
                <a:effectLst/>
              </a:rPr>
              <a:t>ประสิทธิภาพสูงขึ้น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</a:rPr>
              <a:t> / ด้านการบริหารและการดำเนินธุรกิจ </a:t>
            </a:r>
          </a:p>
        </p:txBody>
      </p:sp>
    </p:spTree>
    <p:extLst>
      <p:ext uri="{BB962C8B-B14F-4D97-AF65-F5344CB8AC3E}">
        <p14:creationId xmlns:p14="http://schemas.microsoft.com/office/powerpoint/2010/main" val="166331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539A0C-5739-AE4D-8D99-8B6870F10393}"/>
              </a:ext>
            </a:extLst>
          </p:cNvPr>
          <p:cNvSpPr txBox="1"/>
          <p:nvPr/>
        </p:nvSpPr>
        <p:spPr>
          <a:xfrm>
            <a:off x="1024759" y="2191407"/>
            <a:ext cx="107047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0" i="0" u="none" strike="noStrike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แล้ว 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ลีน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 </a:t>
            </a:r>
            <a:r>
              <a:rPr lang="th-TH" sz="2800" dirty="0">
                <a:solidFill>
                  <a:srgbClr val="000000"/>
                </a:solidFill>
                <a:cs typeface="Tahoma" panose="020B0604030504040204" pitchFamily="34" charset="0"/>
              </a:rPr>
              <a:t>ใช้เพื่อ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cs typeface="Tahoma" panose="020B0604030504040204" pitchFamily="34" charset="0"/>
              </a:rPr>
              <a:t>การออกแบบและการจัดการกระบวนการ</a:t>
            </a:r>
          </a:p>
          <a:p>
            <a:r>
              <a:rPr lang="th-TH" sz="2800" dirty="0">
                <a:solidFill>
                  <a:srgbClr val="000000"/>
                </a:solidFill>
                <a:latin typeface="Tahoma" panose="020B0604030504040204" pitchFamily="34" charset="0"/>
              </a:rPr>
              <a:t>เช่น ออกแบบ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ระบบ, ทรัพยากร และมาตรการ</a:t>
            </a:r>
            <a:r>
              <a:rPr lang="th-TH" sz="2800" b="0" i="0" u="none" strike="noStrike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ต่างๆ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อย่างเหมาะสม ทำให้สามารถส่งมอบผลิตภัณฑ์ ได้อย่างถูกต้องเหมาะสม       ในครั้งแรกที่ดำเนินการ โดยพยายามทำ  ให้เกิดความ</a:t>
            </a:r>
            <a:r>
              <a:rPr lang="th-TH" sz="2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สูญเสีย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น้อยที่สุด (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Minimum Waste) </a:t>
            </a:r>
            <a:r>
              <a:rPr lang="th-TH" sz="2800" b="0" i="0" u="none" strike="noStrike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    หรือมีส่วนเกินที่ไม่จำเป็น      </a:t>
            </a:r>
            <a:r>
              <a:rPr lang="th-TH" sz="2800" b="0" i="0" u="none" strike="noStrike" dirty="0">
                <a:solidFill>
                  <a:srgbClr val="FF0000"/>
                </a:solidFill>
                <a:effectLst/>
                <a:latin typeface="Tahoma" panose="020B0604030504040204" pitchFamily="34" charset="0"/>
              </a:rPr>
              <a:t>น้อยที่สุด</a:t>
            </a:r>
            <a:endParaRPr lang="en-TH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91DFA-5A91-D446-BECB-1C75F58BB0E6}"/>
              </a:ext>
            </a:extLst>
          </p:cNvPr>
          <p:cNvSpPr txBox="1"/>
          <p:nvPr/>
        </p:nvSpPr>
        <p:spPr>
          <a:xfrm>
            <a:off x="8781392" y="141890"/>
            <a:ext cx="328073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th-TH" altLang="ko-KR" sz="1867" dirty="0">
                <a:cs typeface="Arial" pitchFamily="34" charset="0"/>
              </a:rPr>
              <a:t>รายวิชาผู้ประกอบการธุรกิจก่อสร้างและ</a:t>
            </a:r>
            <a:r>
              <a:rPr lang="th-TH" altLang="ko-KR" sz="1867" dirty="0" err="1">
                <a:cs typeface="Arial" pitchFamily="34" charset="0"/>
              </a:rPr>
              <a:t>อ</a:t>
            </a:r>
            <a:r>
              <a:rPr lang="th-TH" altLang="ko-KR" sz="1867" dirty="0">
                <a:cs typeface="Arial" pitchFamily="34" charset="0"/>
              </a:rPr>
              <a:t>สังหา</a:t>
            </a:r>
          </a:p>
        </p:txBody>
      </p:sp>
    </p:spTree>
    <p:extLst>
      <p:ext uri="{BB962C8B-B14F-4D97-AF65-F5344CB8AC3E}">
        <p14:creationId xmlns:p14="http://schemas.microsoft.com/office/powerpoint/2010/main" val="146891306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4209</TotalTime>
  <Words>2230</Words>
  <Application>Microsoft Macintosh PowerPoint</Application>
  <PresentationFormat>Widescreen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Angsana New</vt:lpstr>
      <vt:lpstr>Arial</vt:lpstr>
      <vt:lpstr>Bebas Neue</vt:lpstr>
      <vt:lpstr>Cordia New</vt:lpstr>
      <vt:lpstr>CordiaUPC</vt:lpstr>
      <vt:lpstr>Tahoma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1. ที่มาของประเด็นธุรกิจรับเหมาก่อสร้าง</vt:lpstr>
      <vt:lpstr>วิดีโอ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Mr.Tontikorn chantasiri</cp:lastModifiedBy>
  <cp:revision>214</cp:revision>
  <cp:lastPrinted>2021-11-21T03:25:02Z</cp:lastPrinted>
  <dcterms:created xsi:type="dcterms:W3CDTF">2019-01-14T06:35:35Z</dcterms:created>
  <dcterms:modified xsi:type="dcterms:W3CDTF">2021-11-21T10:08:34Z</dcterms:modified>
</cp:coreProperties>
</file>